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9"/>
  </p:notesMasterIdLst>
  <p:sldIdLst>
    <p:sldId id="256" r:id="rId2"/>
    <p:sldId id="258" r:id="rId3"/>
    <p:sldId id="259" r:id="rId4"/>
    <p:sldId id="260" r:id="rId5"/>
    <p:sldId id="269" r:id="rId6"/>
    <p:sldId id="261" r:id="rId7"/>
    <p:sldId id="262" r:id="rId8"/>
    <p:sldId id="263" r:id="rId9"/>
    <p:sldId id="264" r:id="rId10"/>
    <p:sldId id="265" r:id="rId11"/>
    <p:sldId id="266" r:id="rId12"/>
    <p:sldId id="267" r:id="rId13"/>
    <p:sldId id="268"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0099"/>
    <a:srgbClr val="990099"/>
    <a:srgbClr val="996600"/>
    <a:srgbClr val="A50021"/>
    <a:srgbClr val="FF505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379" autoAdjust="0"/>
  </p:normalViewPr>
  <p:slideViewPr>
    <p:cSldViewPr snapToGrid="0">
      <p:cViewPr>
        <p:scale>
          <a:sx n="100" d="100"/>
          <a:sy n="100" d="100"/>
        </p:scale>
        <p:origin x="2652" y="9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F65CDD-F0AC-4298-B1F7-D50D1EDD3CEA}" type="datetimeFigureOut">
              <a:rPr lang="en-GB" smtClean="0"/>
              <a:t>28/08/2014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934CC-D795-46F6-8889-61924175D5F7}" type="slidenum">
              <a:rPr lang="en-GB" smtClean="0"/>
              <a:t>‹#›</a:t>
            </a:fld>
            <a:endParaRPr lang="en-GB"/>
          </a:p>
        </p:txBody>
      </p:sp>
    </p:spTree>
    <p:extLst>
      <p:ext uri="{BB962C8B-B14F-4D97-AF65-F5344CB8AC3E}">
        <p14:creationId xmlns:p14="http://schemas.microsoft.com/office/powerpoint/2010/main" val="275719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 2</a:t>
            </a:r>
            <a:r>
              <a:rPr lang="en-GB" baseline="0" dirty="0" smtClean="0"/>
              <a:t> – 4</a:t>
            </a:r>
          </a:p>
          <a:p>
            <a:r>
              <a:rPr lang="en-GB" dirty="0" smtClean="0"/>
              <a:t>This</a:t>
            </a:r>
            <a:r>
              <a:rPr lang="en-GB" baseline="0" dirty="0" smtClean="0"/>
              <a:t> is a fun activity about changing perceptions. </a:t>
            </a:r>
          </a:p>
          <a:p>
            <a:r>
              <a:rPr lang="en-GB" baseline="0" dirty="0" smtClean="0"/>
              <a:t>Learners may be familiar with these images as they feature in a prominent psychological study. </a:t>
            </a:r>
          </a:p>
          <a:p>
            <a:r>
              <a:rPr lang="en-GB" baseline="0" dirty="0" smtClean="0"/>
              <a:t>They can use any previous knowledge to scaffold this task which will make it more light-hearted and fun. </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2</a:t>
            </a:fld>
            <a:endParaRPr lang="en-GB"/>
          </a:p>
        </p:txBody>
      </p:sp>
    </p:spTree>
    <p:extLst>
      <p:ext uri="{BB962C8B-B14F-4D97-AF65-F5344CB8AC3E}">
        <p14:creationId xmlns:p14="http://schemas.microsoft.com/office/powerpoint/2010/main" val="186766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a:t>
            </a:r>
            <a:r>
              <a:rPr lang="en-GB" baseline="0" dirty="0" smtClean="0"/>
              <a:t> 6- 8</a:t>
            </a:r>
          </a:p>
          <a:p>
            <a:endParaRPr lang="en-GB" baseline="0" dirty="0" smtClean="0"/>
          </a:p>
          <a:p>
            <a:r>
              <a:rPr lang="en-GB" dirty="0" smtClean="0"/>
              <a:t>This activity</a:t>
            </a:r>
            <a:r>
              <a:rPr lang="en-GB" baseline="0" dirty="0" smtClean="0"/>
              <a:t> first asks learners to choose a plain speech description from the left hand side of the image. Learners may work together to do this using any support deemed necessary.</a:t>
            </a:r>
          </a:p>
          <a:p>
            <a:endParaRPr lang="en-GB" dirty="0" smtClean="0"/>
          </a:p>
          <a:p>
            <a:r>
              <a:rPr lang="en-GB" dirty="0" smtClean="0"/>
              <a:t>The second part asks</a:t>
            </a:r>
            <a:r>
              <a:rPr lang="en-GB" baseline="0" dirty="0" smtClean="0"/>
              <a:t> them to consider poetic language, i.e. the metaphor. Learners decode and choose the metaphor from the right hand side of the image they think is most effective and say why. Discuss this with the class.</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6</a:t>
            </a:fld>
            <a:endParaRPr lang="en-GB"/>
          </a:p>
        </p:txBody>
      </p:sp>
    </p:spTree>
    <p:extLst>
      <p:ext uri="{BB962C8B-B14F-4D97-AF65-F5344CB8AC3E}">
        <p14:creationId xmlns:p14="http://schemas.microsoft.com/office/powerpoint/2010/main" val="346145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 9 – 12</a:t>
            </a:r>
          </a:p>
          <a:p>
            <a:endParaRPr lang="en-GB" dirty="0" smtClean="0"/>
          </a:p>
          <a:p>
            <a:r>
              <a:rPr lang="en-GB" dirty="0" smtClean="0"/>
              <a:t>Before</a:t>
            </a:r>
            <a:r>
              <a:rPr lang="en-GB" baseline="0" dirty="0" smtClean="0"/>
              <a:t> learners compose their own “I am” poems, these slides ask them to work in groups completing the sentences from the perspective of the sunflower. (You may use any other image or object) </a:t>
            </a:r>
          </a:p>
          <a:p>
            <a:r>
              <a:rPr lang="en-GB" baseline="0" dirty="0" smtClean="0"/>
              <a:t>Learners may do this activity like a game of “Consequences” where one person writes a line then passes it on to the next person to complete the next line.</a:t>
            </a:r>
          </a:p>
          <a:p>
            <a:r>
              <a:rPr lang="en-GB" baseline="0" dirty="0" smtClean="0"/>
              <a:t>After each slide bring the class together and discuss what they have written. What interesting language has been used?  What interesting perspectives did they think of?</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9</a:t>
            </a:fld>
            <a:endParaRPr lang="en-GB"/>
          </a:p>
        </p:txBody>
      </p:sp>
    </p:spTree>
    <p:extLst>
      <p:ext uri="{BB962C8B-B14F-4D97-AF65-F5344CB8AC3E}">
        <p14:creationId xmlns:p14="http://schemas.microsoft.com/office/powerpoint/2010/main" val="68020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Slides 13 – 15</a:t>
            </a:r>
          </a:p>
          <a:p>
            <a:endParaRPr lang="en-GB" baseline="0" dirty="0" smtClean="0"/>
          </a:p>
          <a:p>
            <a:r>
              <a:rPr lang="en-GB" baseline="0" dirty="0" smtClean="0"/>
              <a:t>Now bring the class together. Using a selection of sentences from each group compose a whole class “I am” poem based on the perspective of the sunflower (or other object). </a:t>
            </a:r>
          </a:p>
          <a:p>
            <a:r>
              <a:rPr lang="en-GB" baseline="0" dirty="0" smtClean="0"/>
              <a:t>You may decide which sentences to use by asking each group to write their responses on flipchart paper, sticking these to the board/wall and asking the class to put a tick next to their favourite sentences. </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13</a:t>
            </a:fld>
            <a:endParaRPr lang="en-GB"/>
          </a:p>
        </p:txBody>
      </p:sp>
    </p:spTree>
    <p:extLst>
      <p:ext uri="{BB962C8B-B14F-4D97-AF65-F5344CB8AC3E}">
        <p14:creationId xmlns:p14="http://schemas.microsoft.com/office/powerpoint/2010/main" val="423893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a:t>
            </a:r>
            <a:r>
              <a:rPr lang="en-GB" baseline="0" dirty="0" smtClean="0"/>
              <a:t> 16-17</a:t>
            </a:r>
          </a:p>
          <a:p>
            <a:r>
              <a:rPr lang="en-GB" dirty="0" smtClean="0"/>
              <a:t>Using the structure of the “I am” poem in the last slides 13 - 15, learners write their own “I am” poem in the target language.</a:t>
            </a:r>
            <a:r>
              <a:rPr lang="en-GB" baseline="0" dirty="0" smtClean="0"/>
              <a:t> </a:t>
            </a:r>
          </a:p>
          <a:p>
            <a:r>
              <a:rPr lang="en-GB" baseline="0" dirty="0" smtClean="0"/>
              <a:t>You may provide images, like these, or a mystery box of objects as inspiration. If studying a text in the target language, learners may write their poems from the perspective of one of the characters. Learners may write their poem from the perspective of a more personal object or person they know.</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16</a:t>
            </a:fld>
            <a:endParaRPr lang="en-GB"/>
          </a:p>
        </p:txBody>
      </p:sp>
    </p:spTree>
    <p:extLst>
      <p:ext uri="{BB962C8B-B14F-4D97-AF65-F5344CB8AC3E}">
        <p14:creationId xmlns:p14="http://schemas.microsoft.com/office/powerpoint/2010/main" val="4272219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8/28/2014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8/28/2014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8/28/2014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8/28/2014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8/28/2014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Metaphors</a:t>
            </a:r>
            <a:endParaRPr lang="en-GB" dirty="0"/>
          </a:p>
        </p:txBody>
      </p:sp>
      <p:sp>
        <p:nvSpPr>
          <p:cNvPr id="3" name="Subtitle 2"/>
          <p:cNvSpPr>
            <a:spLocks noGrp="1"/>
          </p:cNvSpPr>
          <p:nvPr>
            <p:ph type="subTitle" idx="1"/>
          </p:nvPr>
        </p:nvSpPr>
        <p:spPr/>
        <p:txBody>
          <a:bodyPr/>
          <a:lstStyle/>
          <a:p>
            <a:r>
              <a:rPr lang="en-GB" dirty="0" smtClean="0"/>
              <a:t>Poetry Workshop</a:t>
            </a:r>
            <a:endParaRPr lang="en-GB" dirty="0"/>
          </a:p>
        </p:txBody>
      </p:sp>
    </p:spTree>
    <p:extLst>
      <p:ext uri="{BB962C8B-B14F-4D97-AF65-F5344CB8AC3E}">
        <p14:creationId xmlns:p14="http://schemas.microsoft.com/office/powerpoint/2010/main" val="385831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smtClean="0"/>
              <a:t>My feelings and thoughts…</a:t>
            </a:r>
            <a:endParaRPr lang="en-GB" dirty="0"/>
          </a:p>
        </p:txBody>
      </p:sp>
      <p:sp>
        <p:nvSpPr>
          <p:cNvPr id="7" name="TextBox 6"/>
          <p:cNvSpPr txBox="1"/>
          <p:nvPr/>
        </p:nvSpPr>
        <p:spPr>
          <a:xfrm>
            <a:off x="8564450" y="2204260"/>
            <a:ext cx="3090931" cy="1200329"/>
          </a:xfrm>
          <a:prstGeom prst="rect">
            <a:avLst/>
          </a:prstGeom>
          <a:noFill/>
        </p:spPr>
        <p:txBody>
          <a:bodyPr wrap="square" rtlCol="0">
            <a:spAutoFit/>
          </a:bodyPr>
          <a:lstStyle/>
          <a:p>
            <a:pPr algn="ctr"/>
            <a:r>
              <a:rPr lang="en-GB" sz="3600" dirty="0" smtClean="0"/>
              <a:t>I think about…</a:t>
            </a:r>
            <a:endParaRPr lang="en-GB" sz="3600" dirty="0"/>
          </a:p>
        </p:txBody>
      </p:sp>
      <p:sp>
        <p:nvSpPr>
          <p:cNvPr id="8" name="TextBox 7"/>
          <p:cNvSpPr txBox="1"/>
          <p:nvPr/>
        </p:nvSpPr>
        <p:spPr>
          <a:xfrm>
            <a:off x="190147" y="2527425"/>
            <a:ext cx="3234620" cy="646331"/>
          </a:xfrm>
          <a:prstGeom prst="rect">
            <a:avLst/>
          </a:prstGeom>
          <a:noFill/>
        </p:spPr>
        <p:txBody>
          <a:bodyPr wrap="square" rtlCol="0">
            <a:spAutoFit/>
          </a:bodyPr>
          <a:lstStyle/>
          <a:p>
            <a:pPr algn="ctr"/>
            <a:r>
              <a:rPr lang="en-GB" sz="3600" dirty="0" smtClean="0"/>
              <a:t>I feel…</a:t>
            </a:r>
            <a:endParaRPr lang="en-GB" sz="3600" dirty="0"/>
          </a:p>
        </p:txBody>
      </p:sp>
      <p:sp>
        <p:nvSpPr>
          <p:cNvPr id="9" name="TextBox 8"/>
          <p:cNvSpPr txBox="1"/>
          <p:nvPr/>
        </p:nvSpPr>
        <p:spPr>
          <a:xfrm>
            <a:off x="0" y="3991994"/>
            <a:ext cx="2983043" cy="646331"/>
          </a:xfrm>
          <a:prstGeom prst="rect">
            <a:avLst/>
          </a:prstGeom>
          <a:noFill/>
        </p:spPr>
        <p:txBody>
          <a:bodyPr wrap="square" rtlCol="0">
            <a:spAutoFit/>
          </a:bodyPr>
          <a:lstStyle/>
          <a:p>
            <a:pPr algn="ctr"/>
            <a:r>
              <a:rPr lang="en-GB" sz="3600" dirty="0" smtClean="0"/>
              <a:t>I know…</a:t>
            </a:r>
            <a:endParaRPr lang="en-GB" sz="3600" dirty="0"/>
          </a:p>
        </p:txBody>
      </p:sp>
      <p:sp>
        <p:nvSpPr>
          <p:cNvPr id="10" name="TextBox 9"/>
          <p:cNvSpPr txBox="1"/>
          <p:nvPr/>
        </p:nvSpPr>
        <p:spPr>
          <a:xfrm>
            <a:off x="8714350" y="4123388"/>
            <a:ext cx="3090931" cy="646331"/>
          </a:xfrm>
          <a:prstGeom prst="rect">
            <a:avLst/>
          </a:prstGeom>
          <a:noFill/>
        </p:spPr>
        <p:txBody>
          <a:bodyPr wrap="square" rtlCol="0">
            <a:spAutoFit/>
          </a:bodyPr>
          <a:lstStyle/>
          <a:p>
            <a:pPr algn="ctr"/>
            <a:r>
              <a:rPr lang="en-GB" sz="3600" dirty="0" smtClean="0"/>
              <a:t>I imagine…</a:t>
            </a:r>
            <a:endParaRPr lang="en-GB" sz="36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339" y="2242727"/>
            <a:ext cx="5286437" cy="3262723"/>
          </a:xfrm>
          <a:prstGeom prst="rect">
            <a:avLst/>
          </a:prstGeom>
        </p:spPr>
      </p:pic>
    </p:spTree>
    <p:extLst>
      <p:ext uri="{BB962C8B-B14F-4D97-AF65-F5344CB8AC3E}">
        <p14:creationId xmlns:p14="http://schemas.microsoft.com/office/powerpoint/2010/main" val="187182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smtClean="0"/>
              <a:t>My hopes and fears…</a:t>
            </a:r>
            <a:endParaRPr lang="en-GB" dirty="0"/>
          </a:p>
        </p:txBody>
      </p:sp>
      <p:sp>
        <p:nvSpPr>
          <p:cNvPr id="6" name="TextBox 5"/>
          <p:cNvSpPr txBox="1"/>
          <p:nvPr/>
        </p:nvSpPr>
        <p:spPr>
          <a:xfrm>
            <a:off x="508194" y="4372159"/>
            <a:ext cx="3216376" cy="646331"/>
          </a:xfrm>
          <a:prstGeom prst="rect">
            <a:avLst/>
          </a:prstGeom>
          <a:noFill/>
        </p:spPr>
        <p:txBody>
          <a:bodyPr wrap="square" rtlCol="0">
            <a:spAutoFit/>
          </a:bodyPr>
          <a:lstStyle/>
          <a:p>
            <a:pPr algn="ctr"/>
            <a:r>
              <a:rPr lang="en-GB" sz="3600" dirty="0" smtClean="0"/>
              <a:t>I hope…</a:t>
            </a:r>
            <a:endParaRPr lang="en-GB" sz="3600" dirty="0"/>
          </a:p>
        </p:txBody>
      </p:sp>
      <p:sp>
        <p:nvSpPr>
          <p:cNvPr id="7" name="TextBox 6"/>
          <p:cNvSpPr txBox="1"/>
          <p:nvPr/>
        </p:nvSpPr>
        <p:spPr>
          <a:xfrm>
            <a:off x="8564450" y="2865091"/>
            <a:ext cx="3090931" cy="1754326"/>
          </a:xfrm>
          <a:prstGeom prst="rect">
            <a:avLst/>
          </a:prstGeom>
          <a:noFill/>
        </p:spPr>
        <p:txBody>
          <a:bodyPr wrap="square" rtlCol="0">
            <a:spAutoFit/>
          </a:bodyPr>
          <a:lstStyle/>
          <a:p>
            <a:pPr algn="ctr"/>
            <a:r>
              <a:rPr lang="en-GB" sz="3600" dirty="0" smtClean="0"/>
              <a:t>I am frightened of…</a:t>
            </a:r>
            <a:endParaRPr lang="en-GB" sz="3600" dirty="0"/>
          </a:p>
        </p:txBody>
      </p:sp>
      <p:sp>
        <p:nvSpPr>
          <p:cNvPr id="8" name="TextBox 7"/>
          <p:cNvSpPr txBox="1"/>
          <p:nvPr/>
        </p:nvSpPr>
        <p:spPr>
          <a:xfrm>
            <a:off x="370029" y="2375131"/>
            <a:ext cx="3234620" cy="1200329"/>
          </a:xfrm>
          <a:prstGeom prst="rect">
            <a:avLst/>
          </a:prstGeom>
          <a:noFill/>
        </p:spPr>
        <p:txBody>
          <a:bodyPr wrap="square" rtlCol="0">
            <a:spAutoFit/>
          </a:bodyPr>
          <a:lstStyle/>
          <a:p>
            <a:pPr algn="ctr"/>
            <a:r>
              <a:rPr lang="en-GB" sz="3600" dirty="0" smtClean="0"/>
              <a:t>I dream about…</a:t>
            </a:r>
            <a:endParaRPr lang="en-GB"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995" y="2242727"/>
            <a:ext cx="4558781" cy="2813623"/>
          </a:xfrm>
          <a:prstGeom prst="rect">
            <a:avLst/>
          </a:prstGeom>
        </p:spPr>
      </p:pic>
    </p:spTree>
    <p:extLst>
      <p:ext uri="{BB962C8B-B14F-4D97-AF65-F5344CB8AC3E}">
        <p14:creationId xmlns:p14="http://schemas.microsoft.com/office/powerpoint/2010/main" val="87052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smtClean="0"/>
              <a:t>My desires…</a:t>
            </a:r>
            <a:endParaRPr lang="en-GB" dirty="0"/>
          </a:p>
        </p:txBody>
      </p:sp>
      <p:sp>
        <p:nvSpPr>
          <p:cNvPr id="6" name="TextBox 5"/>
          <p:cNvSpPr txBox="1"/>
          <p:nvPr/>
        </p:nvSpPr>
        <p:spPr>
          <a:xfrm>
            <a:off x="508194" y="4372159"/>
            <a:ext cx="3216376" cy="646331"/>
          </a:xfrm>
          <a:prstGeom prst="rect">
            <a:avLst/>
          </a:prstGeom>
          <a:noFill/>
        </p:spPr>
        <p:txBody>
          <a:bodyPr wrap="square" rtlCol="0">
            <a:spAutoFit/>
          </a:bodyPr>
          <a:lstStyle/>
          <a:p>
            <a:pPr algn="ctr"/>
            <a:r>
              <a:rPr lang="en-GB" sz="3600" dirty="0" smtClean="0"/>
              <a:t>I need…</a:t>
            </a:r>
            <a:endParaRPr lang="en-GB" sz="3600" dirty="0"/>
          </a:p>
        </p:txBody>
      </p:sp>
      <p:sp>
        <p:nvSpPr>
          <p:cNvPr id="7" name="TextBox 6"/>
          <p:cNvSpPr txBox="1"/>
          <p:nvPr/>
        </p:nvSpPr>
        <p:spPr>
          <a:xfrm>
            <a:off x="8564450" y="3511422"/>
            <a:ext cx="3090931" cy="646331"/>
          </a:xfrm>
          <a:prstGeom prst="rect">
            <a:avLst/>
          </a:prstGeom>
          <a:noFill/>
        </p:spPr>
        <p:txBody>
          <a:bodyPr wrap="square" rtlCol="0">
            <a:spAutoFit/>
          </a:bodyPr>
          <a:lstStyle/>
          <a:p>
            <a:pPr algn="ctr"/>
            <a:r>
              <a:rPr lang="en-GB" sz="3600" dirty="0" smtClean="0"/>
              <a:t>I love…</a:t>
            </a:r>
            <a:endParaRPr lang="en-GB" sz="3600" dirty="0"/>
          </a:p>
        </p:txBody>
      </p:sp>
      <p:sp>
        <p:nvSpPr>
          <p:cNvPr id="8" name="TextBox 7"/>
          <p:cNvSpPr txBox="1"/>
          <p:nvPr/>
        </p:nvSpPr>
        <p:spPr>
          <a:xfrm>
            <a:off x="370029" y="2375131"/>
            <a:ext cx="3234620" cy="646331"/>
          </a:xfrm>
          <a:prstGeom prst="rect">
            <a:avLst/>
          </a:prstGeom>
          <a:noFill/>
        </p:spPr>
        <p:txBody>
          <a:bodyPr wrap="square" rtlCol="0">
            <a:spAutoFit/>
          </a:bodyPr>
          <a:lstStyle/>
          <a:p>
            <a:pPr algn="ctr"/>
            <a:r>
              <a:rPr lang="en-GB" sz="3600" dirty="0" smtClean="0"/>
              <a:t>I want…</a:t>
            </a:r>
            <a:endParaRPr lang="en-GB"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995" y="2242727"/>
            <a:ext cx="4558781" cy="2813623"/>
          </a:xfrm>
          <a:prstGeom prst="rect">
            <a:avLst/>
          </a:prstGeom>
        </p:spPr>
      </p:pic>
    </p:spTree>
    <p:extLst>
      <p:ext uri="{BB962C8B-B14F-4D97-AF65-F5344CB8AC3E}">
        <p14:creationId xmlns:p14="http://schemas.microsoft.com/office/powerpoint/2010/main" val="39481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smtClean="0"/>
              <a:t>Who am I?</a:t>
            </a:r>
            <a:endParaRPr lang="en-GB" dirty="0"/>
          </a:p>
        </p:txBody>
      </p:sp>
      <p:sp>
        <p:nvSpPr>
          <p:cNvPr id="3" name="TextBox 2"/>
          <p:cNvSpPr txBox="1"/>
          <p:nvPr/>
        </p:nvSpPr>
        <p:spPr>
          <a:xfrm>
            <a:off x="3339771" y="2027953"/>
            <a:ext cx="9473784" cy="4524315"/>
          </a:xfrm>
          <a:prstGeom prst="rect">
            <a:avLst/>
          </a:prstGeom>
          <a:noFill/>
        </p:spPr>
        <p:txBody>
          <a:bodyPr wrap="square" rtlCol="0">
            <a:spAutoFit/>
          </a:bodyPr>
          <a:lstStyle/>
          <a:p>
            <a:pPr>
              <a:lnSpc>
                <a:spcPct val="150000"/>
              </a:lnSpc>
            </a:pPr>
            <a:r>
              <a:rPr lang="en-GB" sz="3200" dirty="0" smtClean="0"/>
              <a:t>I am	 _______________ </a:t>
            </a:r>
          </a:p>
          <a:p>
            <a:pPr>
              <a:lnSpc>
                <a:spcPct val="150000"/>
              </a:lnSpc>
            </a:pPr>
            <a:r>
              <a:rPr lang="en-GB" sz="3200" dirty="0" smtClean="0"/>
              <a:t>I see_______________</a:t>
            </a:r>
          </a:p>
          <a:p>
            <a:pPr>
              <a:lnSpc>
                <a:spcPct val="150000"/>
              </a:lnSpc>
            </a:pPr>
            <a:r>
              <a:rPr lang="en-GB" sz="3200" dirty="0" smtClean="0"/>
              <a:t>I hear _________________</a:t>
            </a:r>
          </a:p>
          <a:p>
            <a:pPr>
              <a:lnSpc>
                <a:spcPct val="150000"/>
              </a:lnSpc>
            </a:pPr>
            <a:r>
              <a:rPr lang="en-GB" sz="3200" dirty="0" smtClean="0"/>
              <a:t>I smell __________________</a:t>
            </a:r>
          </a:p>
          <a:p>
            <a:pPr>
              <a:lnSpc>
                <a:spcPct val="150000"/>
              </a:lnSpc>
            </a:pPr>
            <a:r>
              <a:rPr lang="en-GB" sz="3200" dirty="0" smtClean="0"/>
              <a:t>I touch _______________</a:t>
            </a:r>
          </a:p>
          <a:p>
            <a:pPr>
              <a:lnSpc>
                <a:spcPct val="150000"/>
              </a:lnSpc>
            </a:pPr>
            <a:r>
              <a:rPr lang="en-GB" sz="3200" dirty="0" smtClean="0"/>
              <a:t>I am _______________</a:t>
            </a:r>
            <a:endParaRPr lang="en-GB"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21" y="328203"/>
            <a:ext cx="3079531" cy="1900648"/>
          </a:xfrm>
          <a:prstGeom prst="rect">
            <a:avLst/>
          </a:prstGeom>
        </p:spPr>
      </p:pic>
    </p:spTree>
    <p:extLst>
      <p:ext uri="{BB962C8B-B14F-4D97-AF65-F5344CB8AC3E}">
        <p14:creationId xmlns:p14="http://schemas.microsoft.com/office/powerpoint/2010/main" val="1808075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smtClean="0"/>
              <a:t>Who am I?</a:t>
            </a:r>
            <a:endParaRPr lang="en-GB" dirty="0"/>
          </a:p>
        </p:txBody>
      </p:sp>
      <p:sp>
        <p:nvSpPr>
          <p:cNvPr id="3" name="TextBox 2"/>
          <p:cNvSpPr txBox="1"/>
          <p:nvPr/>
        </p:nvSpPr>
        <p:spPr>
          <a:xfrm>
            <a:off x="3339771" y="2027953"/>
            <a:ext cx="9473784" cy="4524315"/>
          </a:xfrm>
          <a:prstGeom prst="rect">
            <a:avLst/>
          </a:prstGeom>
          <a:noFill/>
        </p:spPr>
        <p:txBody>
          <a:bodyPr wrap="square" rtlCol="0">
            <a:spAutoFit/>
          </a:bodyPr>
          <a:lstStyle/>
          <a:p>
            <a:pPr>
              <a:lnSpc>
                <a:spcPct val="150000"/>
              </a:lnSpc>
            </a:pPr>
            <a:r>
              <a:rPr lang="en-GB" sz="3200" dirty="0" smtClean="0"/>
              <a:t>I imagine _______________ </a:t>
            </a:r>
          </a:p>
          <a:p>
            <a:pPr>
              <a:lnSpc>
                <a:spcPct val="150000"/>
              </a:lnSpc>
            </a:pPr>
            <a:r>
              <a:rPr lang="en-GB" sz="3200" dirty="0" smtClean="0"/>
              <a:t>I know _______________</a:t>
            </a:r>
          </a:p>
          <a:p>
            <a:pPr>
              <a:lnSpc>
                <a:spcPct val="150000"/>
              </a:lnSpc>
            </a:pPr>
            <a:r>
              <a:rPr lang="en-GB" sz="3200" dirty="0" smtClean="0"/>
              <a:t>I feel _________________</a:t>
            </a:r>
          </a:p>
          <a:p>
            <a:pPr>
              <a:lnSpc>
                <a:spcPct val="150000"/>
              </a:lnSpc>
            </a:pPr>
            <a:r>
              <a:rPr lang="en-GB" sz="3200" dirty="0" smtClean="0"/>
              <a:t>I am frightened of__________________</a:t>
            </a:r>
          </a:p>
          <a:p>
            <a:pPr>
              <a:lnSpc>
                <a:spcPct val="150000"/>
              </a:lnSpc>
            </a:pPr>
            <a:r>
              <a:rPr lang="en-GB" sz="3200" dirty="0" smtClean="0"/>
              <a:t>I need _______________</a:t>
            </a:r>
          </a:p>
          <a:p>
            <a:pPr>
              <a:lnSpc>
                <a:spcPct val="150000"/>
              </a:lnSpc>
            </a:pPr>
            <a:r>
              <a:rPr lang="en-GB" sz="3200" dirty="0" smtClean="0"/>
              <a:t>I am _______________</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21" y="328203"/>
            <a:ext cx="3079531" cy="1900648"/>
          </a:xfrm>
          <a:prstGeom prst="rect">
            <a:avLst/>
          </a:prstGeom>
        </p:spPr>
      </p:pic>
    </p:spTree>
    <p:extLst>
      <p:ext uri="{BB962C8B-B14F-4D97-AF65-F5344CB8AC3E}">
        <p14:creationId xmlns:p14="http://schemas.microsoft.com/office/powerpoint/2010/main" val="608880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smtClean="0"/>
              <a:t>Who am I?</a:t>
            </a:r>
            <a:endParaRPr lang="en-GB" dirty="0"/>
          </a:p>
        </p:txBody>
      </p:sp>
      <p:sp>
        <p:nvSpPr>
          <p:cNvPr id="3" name="TextBox 2"/>
          <p:cNvSpPr txBox="1"/>
          <p:nvPr/>
        </p:nvSpPr>
        <p:spPr>
          <a:xfrm>
            <a:off x="3339771" y="2027953"/>
            <a:ext cx="9473784" cy="4524315"/>
          </a:xfrm>
          <a:prstGeom prst="rect">
            <a:avLst/>
          </a:prstGeom>
          <a:noFill/>
        </p:spPr>
        <p:txBody>
          <a:bodyPr wrap="square" rtlCol="0">
            <a:spAutoFit/>
          </a:bodyPr>
          <a:lstStyle/>
          <a:p>
            <a:pPr>
              <a:lnSpc>
                <a:spcPct val="150000"/>
              </a:lnSpc>
            </a:pPr>
            <a:r>
              <a:rPr lang="en-GB" sz="3200" dirty="0" smtClean="0"/>
              <a:t>I want _______________ </a:t>
            </a:r>
          </a:p>
          <a:p>
            <a:pPr>
              <a:lnSpc>
                <a:spcPct val="150000"/>
              </a:lnSpc>
            </a:pPr>
            <a:r>
              <a:rPr lang="en-GB" sz="3200" dirty="0" smtClean="0"/>
              <a:t>I think about _______________</a:t>
            </a:r>
          </a:p>
          <a:p>
            <a:pPr>
              <a:lnSpc>
                <a:spcPct val="150000"/>
              </a:lnSpc>
            </a:pPr>
            <a:r>
              <a:rPr lang="en-GB" sz="3200" dirty="0" smtClean="0"/>
              <a:t>I dream about _________________</a:t>
            </a:r>
          </a:p>
          <a:p>
            <a:pPr>
              <a:lnSpc>
                <a:spcPct val="150000"/>
              </a:lnSpc>
            </a:pPr>
            <a:r>
              <a:rPr lang="en-GB" sz="3200" dirty="0" smtClean="0"/>
              <a:t>I love __________________</a:t>
            </a:r>
          </a:p>
          <a:p>
            <a:pPr>
              <a:lnSpc>
                <a:spcPct val="150000"/>
              </a:lnSpc>
            </a:pPr>
            <a:r>
              <a:rPr lang="en-GB" sz="3200" dirty="0" smtClean="0"/>
              <a:t>I hope  _______________</a:t>
            </a:r>
          </a:p>
          <a:p>
            <a:pPr>
              <a:lnSpc>
                <a:spcPct val="150000"/>
              </a:lnSpc>
            </a:pPr>
            <a:r>
              <a:rPr lang="en-GB" sz="3200" dirty="0" smtClean="0"/>
              <a:t>I am _______________</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21" y="328203"/>
            <a:ext cx="3079531" cy="1900648"/>
          </a:xfrm>
          <a:prstGeom prst="rect">
            <a:avLst/>
          </a:prstGeom>
        </p:spPr>
      </p:pic>
    </p:spTree>
    <p:extLst>
      <p:ext uri="{BB962C8B-B14F-4D97-AF65-F5344CB8AC3E}">
        <p14:creationId xmlns:p14="http://schemas.microsoft.com/office/powerpoint/2010/main" val="4030568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Pencil, Notebook, Writing, Notes, Paper, Flowers, Wr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031" y="3373932"/>
            <a:ext cx="3955089" cy="2966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Money, Currency, Euro, Pay, Buy, Wallet, Bank, Purch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764" y="312524"/>
            <a:ext cx="4436056" cy="29527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offee Cup, Cup, Coffee, Breakfast, Aroma, Mug, Caf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 y="407585"/>
            <a:ext cx="4170003" cy="27626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Lost, Teddy, Bear, Toy, Sadness, Pet, Symbol, R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763" y="3568959"/>
            <a:ext cx="3908996" cy="28889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old Medal Winner, Swimming, Competition, Cha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5660" y="952500"/>
            <a:ext cx="4255976" cy="28328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Caterpillar, Butterfly, Animal, Insect, Na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7978" y="3686661"/>
            <a:ext cx="3538117" cy="265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2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Amuse, Amusement, Bright, Carnival, Carousel, Child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049" y="3269388"/>
            <a:ext cx="4851112" cy="32290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hild, Kid, Boy, Snack, Lollypops, Lollipop, Rainb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73" y="1041332"/>
            <a:ext cx="2952175" cy="44561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sidential Development, Homes, Blocks Of Flats"/>
          <p:cNvPicPr>
            <a:picLocks noChangeAspect="1" noChangeArrowheads="1"/>
          </p:cNvPicPr>
          <p:nvPr/>
        </p:nvPicPr>
        <p:blipFill rotWithShape="1">
          <a:blip r:embed="rId4">
            <a:extLst>
              <a:ext uri="{28A0092B-C50C-407E-A947-70E740481C1C}">
                <a14:useLocalDpi xmlns:a14="http://schemas.microsoft.com/office/drawing/2010/main" val="0"/>
              </a:ext>
            </a:extLst>
          </a:blip>
          <a:srcRect b="21570"/>
          <a:stretch/>
        </p:blipFill>
        <p:spPr bwMode="auto">
          <a:xfrm>
            <a:off x="3147322" y="640488"/>
            <a:ext cx="52546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abio Coentrao, Player, Athlete, Soccer, Football, G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2299" y="486500"/>
            <a:ext cx="2813662" cy="2782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Eagle, Portrait, Brown, Bird, Bird Of Prey, Fly, Be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6495" y="3383688"/>
            <a:ext cx="3665554" cy="280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1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Perceptions I:</a:t>
            </a:r>
            <a:br>
              <a:rPr lang="en-GB" dirty="0" smtClean="0"/>
            </a:br>
            <a:r>
              <a:rPr lang="en-GB" dirty="0" smtClean="0"/>
              <a:t>What do you see?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552" y="2500111"/>
            <a:ext cx="5354896" cy="3611202"/>
          </a:xfrm>
          <a:prstGeom prst="rect">
            <a:avLst/>
          </a:prstGeom>
        </p:spPr>
      </p:pic>
      <p:sp>
        <p:nvSpPr>
          <p:cNvPr id="6" name="TextBox 5"/>
          <p:cNvSpPr txBox="1"/>
          <p:nvPr/>
        </p:nvSpPr>
        <p:spPr>
          <a:xfrm>
            <a:off x="450761" y="2794715"/>
            <a:ext cx="2717441" cy="1323439"/>
          </a:xfrm>
          <a:prstGeom prst="rect">
            <a:avLst/>
          </a:prstGeom>
          <a:noFill/>
        </p:spPr>
        <p:txBody>
          <a:bodyPr wrap="square" rtlCol="0">
            <a:spAutoFit/>
          </a:bodyPr>
          <a:lstStyle/>
          <a:p>
            <a:pPr algn="ctr"/>
            <a:r>
              <a:rPr lang="en-GB" sz="4000" dirty="0" smtClean="0"/>
              <a:t>Is it a duck…</a:t>
            </a:r>
            <a:endParaRPr lang="en-GB" sz="4000" dirty="0"/>
          </a:p>
        </p:txBody>
      </p:sp>
      <p:sp>
        <p:nvSpPr>
          <p:cNvPr id="7" name="TextBox 6"/>
          <p:cNvSpPr txBox="1"/>
          <p:nvPr/>
        </p:nvSpPr>
        <p:spPr>
          <a:xfrm>
            <a:off x="8773448" y="2794715"/>
            <a:ext cx="2717441" cy="1323439"/>
          </a:xfrm>
          <a:prstGeom prst="rect">
            <a:avLst/>
          </a:prstGeom>
          <a:noFill/>
        </p:spPr>
        <p:txBody>
          <a:bodyPr wrap="square" rtlCol="0">
            <a:spAutoFit/>
          </a:bodyPr>
          <a:lstStyle/>
          <a:p>
            <a:pPr algn="ctr"/>
            <a:r>
              <a:rPr lang="en-GB" sz="4000" dirty="0" smtClean="0"/>
              <a:t>…or a rabbit?</a:t>
            </a:r>
            <a:endParaRPr lang="en-GB" sz="4000" dirty="0"/>
          </a:p>
        </p:txBody>
      </p:sp>
    </p:spTree>
    <p:extLst>
      <p:ext uri="{BB962C8B-B14F-4D97-AF65-F5344CB8AC3E}">
        <p14:creationId xmlns:p14="http://schemas.microsoft.com/office/powerpoint/2010/main" val="18095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184" y="2807593"/>
            <a:ext cx="2774868" cy="1938992"/>
          </a:xfrm>
          <a:prstGeom prst="rect">
            <a:avLst/>
          </a:prstGeom>
          <a:noFill/>
        </p:spPr>
        <p:txBody>
          <a:bodyPr wrap="square" rtlCol="0">
            <a:spAutoFit/>
          </a:bodyPr>
          <a:lstStyle/>
          <a:p>
            <a:pPr algn="ctr"/>
            <a:r>
              <a:rPr lang="en-GB" sz="4000" dirty="0" smtClean="0"/>
              <a:t>Is it a young girl…</a:t>
            </a:r>
            <a:endParaRPr lang="en-GB" sz="4000" dirty="0"/>
          </a:p>
        </p:txBody>
      </p:sp>
      <p:sp>
        <p:nvSpPr>
          <p:cNvPr id="7" name="TextBox 6"/>
          <p:cNvSpPr txBox="1"/>
          <p:nvPr/>
        </p:nvSpPr>
        <p:spPr>
          <a:xfrm>
            <a:off x="9188970" y="2794715"/>
            <a:ext cx="2301919" cy="1938992"/>
          </a:xfrm>
          <a:prstGeom prst="rect">
            <a:avLst/>
          </a:prstGeom>
          <a:noFill/>
        </p:spPr>
        <p:txBody>
          <a:bodyPr wrap="square" rtlCol="0">
            <a:spAutoFit/>
          </a:bodyPr>
          <a:lstStyle/>
          <a:p>
            <a:pPr algn="ctr"/>
            <a:r>
              <a:rPr lang="en-GB" sz="4000" dirty="0" smtClean="0"/>
              <a:t>…or an old lady?</a:t>
            </a:r>
            <a:endParaRPr lang="en-GB"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5" y="2348247"/>
            <a:ext cx="5810250" cy="3810000"/>
          </a:xfrm>
          <a:prstGeom prst="rect">
            <a:avLst/>
          </a:prstGeom>
        </p:spPr>
      </p:pic>
      <p:sp>
        <p:nvSpPr>
          <p:cNvPr id="8" name="Title 1"/>
          <p:cNvSpPr txBox="1">
            <a:spLocks/>
          </p:cNvSpPr>
          <p:nvPr/>
        </p:nvSpPr>
        <p:spPr>
          <a:xfrm>
            <a:off x="1219200" y="794994"/>
            <a:ext cx="10058400" cy="13716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GB" smtClean="0"/>
              <a:t>Perceptions I:</a:t>
            </a:r>
            <a:br>
              <a:rPr lang="en-GB" smtClean="0"/>
            </a:br>
            <a:r>
              <a:rPr lang="en-GB" smtClean="0"/>
              <a:t>What do you see?</a:t>
            </a:r>
            <a:endParaRPr lang="en-GB"/>
          </a:p>
        </p:txBody>
      </p:sp>
    </p:spTree>
    <p:extLst>
      <p:ext uri="{BB962C8B-B14F-4D97-AF65-F5344CB8AC3E}">
        <p14:creationId xmlns:p14="http://schemas.microsoft.com/office/powerpoint/2010/main" val="45781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761" y="2794715"/>
            <a:ext cx="2717441" cy="1323439"/>
          </a:xfrm>
          <a:prstGeom prst="rect">
            <a:avLst/>
          </a:prstGeom>
          <a:noFill/>
        </p:spPr>
        <p:txBody>
          <a:bodyPr wrap="square" rtlCol="0">
            <a:spAutoFit/>
          </a:bodyPr>
          <a:lstStyle/>
          <a:p>
            <a:pPr algn="ctr"/>
            <a:r>
              <a:rPr lang="en-GB" sz="4000" dirty="0" smtClean="0"/>
              <a:t>Is it a donkey…</a:t>
            </a:r>
            <a:endParaRPr lang="en-GB" sz="4000" dirty="0"/>
          </a:p>
        </p:txBody>
      </p:sp>
      <p:sp>
        <p:nvSpPr>
          <p:cNvPr id="7" name="TextBox 6"/>
          <p:cNvSpPr txBox="1"/>
          <p:nvPr/>
        </p:nvSpPr>
        <p:spPr>
          <a:xfrm>
            <a:off x="8773448" y="2794715"/>
            <a:ext cx="2717441" cy="1323439"/>
          </a:xfrm>
          <a:prstGeom prst="rect">
            <a:avLst/>
          </a:prstGeom>
          <a:noFill/>
        </p:spPr>
        <p:txBody>
          <a:bodyPr wrap="square" rtlCol="0">
            <a:spAutoFit/>
          </a:bodyPr>
          <a:lstStyle/>
          <a:p>
            <a:pPr algn="ctr"/>
            <a:r>
              <a:rPr lang="en-GB" sz="4000" dirty="0" smtClean="0"/>
              <a:t>…or a seal?</a:t>
            </a:r>
            <a:endParaRPr lang="en-GB" sz="4000" dirty="0"/>
          </a:p>
        </p:txBody>
      </p:sp>
      <p:pic>
        <p:nvPicPr>
          <p:cNvPr id="2050" name="Picture 2" descr="http://dovergrammar.co.uk/subjects/Psychology/seal-donk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742" y="2262204"/>
            <a:ext cx="2873086" cy="392176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066800" y="642594"/>
            <a:ext cx="10058400" cy="1371600"/>
          </a:xfrm>
        </p:spPr>
        <p:txBody>
          <a:bodyPr>
            <a:normAutofit fontScale="90000"/>
          </a:bodyPr>
          <a:lstStyle/>
          <a:p>
            <a:pPr algn="ctr"/>
            <a:r>
              <a:rPr lang="en-GB" dirty="0" smtClean="0"/>
              <a:t>Perceptions I:</a:t>
            </a:r>
            <a:br>
              <a:rPr lang="en-GB" dirty="0" smtClean="0"/>
            </a:br>
            <a:r>
              <a:rPr lang="en-GB" dirty="0" smtClean="0"/>
              <a:t>What do you see?</a:t>
            </a:r>
            <a:endParaRPr lang="en-GB" dirty="0"/>
          </a:p>
        </p:txBody>
      </p:sp>
    </p:spTree>
    <p:extLst>
      <p:ext uri="{BB962C8B-B14F-4D97-AF65-F5344CB8AC3E}">
        <p14:creationId xmlns:p14="http://schemas.microsoft.com/office/powerpoint/2010/main" val="669395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3"/>
            <a:ext cx="10058400" cy="4963727"/>
          </a:xfrm>
        </p:spPr>
        <p:txBody>
          <a:bodyPr>
            <a:normAutofit/>
          </a:bodyPr>
          <a:lstStyle/>
          <a:p>
            <a:pPr algn="ctr"/>
            <a:r>
              <a:rPr lang="en-GB" dirty="0"/>
              <a:t/>
            </a:r>
            <a:br>
              <a:rPr lang="en-GB" dirty="0"/>
            </a:br>
            <a:r>
              <a:rPr lang="en-GB" dirty="0" smtClean="0"/>
              <a:t>Metaphors</a:t>
            </a:r>
            <a:endParaRPr lang="en-GB" dirty="0"/>
          </a:p>
        </p:txBody>
      </p:sp>
    </p:spTree>
    <p:extLst>
      <p:ext uri="{BB962C8B-B14F-4D97-AF65-F5344CB8AC3E}">
        <p14:creationId xmlns:p14="http://schemas.microsoft.com/office/powerpoint/2010/main" val="341290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948" y="3409383"/>
            <a:ext cx="2717441" cy="1200329"/>
          </a:xfrm>
          <a:prstGeom prst="rect">
            <a:avLst/>
          </a:prstGeom>
          <a:noFill/>
        </p:spPr>
        <p:txBody>
          <a:bodyPr wrap="square" rtlCol="0">
            <a:spAutoFit/>
          </a:bodyPr>
          <a:lstStyle/>
          <a:p>
            <a:pPr algn="ctr"/>
            <a:r>
              <a:rPr lang="en-GB" sz="3600" b="1" dirty="0" smtClean="0">
                <a:solidFill>
                  <a:schemeClr val="accent2">
                    <a:lumMod val="75000"/>
                  </a:schemeClr>
                </a:solidFill>
              </a:rPr>
              <a:t>Snow on grass</a:t>
            </a:r>
            <a:endParaRPr lang="en-GB" sz="3600" b="1" dirty="0">
              <a:solidFill>
                <a:schemeClr val="accent2">
                  <a:lumMod val="75000"/>
                </a:schemeClr>
              </a:solidFill>
            </a:endParaRPr>
          </a:p>
        </p:txBody>
      </p:sp>
      <p:sp>
        <p:nvSpPr>
          <p:cNvPr id="7" name="TextBox 6"/>
          <p:cNvSpPr txBox="1"/>
          <p:nvPr/>
        </p:nvSpPr>
        <p:spPr>
          <a:xfrm>
            <a:off x="8339595" y="2197595"/>
            <a:ext cx="3657600" cy="646331"/>
          </a:xfrm>
          <a:prstGeom prst="rect">
            <a:avLst/>
          </a:prstGeom>
          <a:noFill/>
        </p:spPr>
        <p:txBody>
          <a:bodyPr wrap="square" rtlCol="0">
            <a:spAutoFit/>
          </a:bodyPr>
          <a:lstStyle/>
          <a:p>
            <a:pPr algn="ctr"/>
            <a:r>
              <a:rPr lang="en-GB" sz="3600" b="1" dirty="0" smtClean="0">
                <a:solidFill>
                  <a:schemeClr val="accent4">
                    <a:lumMod val="50000"/>
                  </a:schemeClr>
                </a:solidFill>
              </a:rPr>
              <a:t>A bed of nails</a:t>
            </a:r>
            <a:endParaRPr lang="en-GB" sz="3600" b="1" dirty="0">
              <a:solidFill>
                <a:schemeClr val="accent4">
                  <a:lumMod val="50000"/>
                </a:schemeClr>
              </a:solidFill>
            </a:endParaRPr>
          </a:p>
        </p:txBody>
      </p:sp>
      <p:sp>
        <p:nvSpPr>
          <p:cNvPr id="8" name="TextBox 7"/>
          <p:cNvSpPr txBox="1"/>
          <p:nvPr/>
        </p:nvSpPr>
        <p:spPr>
          <a:xfrm>
            <a:off x="319948" y="1863616"/>
            <a:ext cx="2717441" cy="646331"/>
          </a:xfrm>
          <a:prstGeom prst="rect">
            <a:avLst/>
          </a:prstGeom>
          <a:noFill/>
        </p:spPr>
        <p:txBody>
          <a:bodyPr wrap="square" rtlCol="0">
            <a:spAutoFit/>
          </a:bodyPr>
          <a:lstStyle/>
          <a:p>
            <a:pPr algn="ctr"/>
            <a:r>
              <a:rPr lang="en-GB" sz="3600" b="1" dirty="0" smtClean="0">
                <a:solidFill>
                  <a:schemeClr val="accent1">
                    <a:lumMod val="50000"/>
                  </a:schemeClr>
                </a:solidFill>
              </a:rPr>
              <a:t>A sunset</a:t>
            </a:r>
            <a:endParaRPr lang="en-GB" sz="3600" b="1" dirty="0">
              <a:solidFill>
                <a:schemeClr val="accent1">
                  <a:lumMod val="50000"/>
                </a:schemeClr>
              </a:solidFill>
            </a:endParaRPr>
          </a:p>
        </p:txBody>
      </p:sp>
      <p:sp>
        <p:nvSpPr>
          <p:cNvPr id="9" name="TextBox 8"/>
          <p:cNvSpPr txBox="1"/>
          <p:nvPr/>
        </p:nvSpPr>
        <p:spPr>
          <a:xfrm>
            <a:off x="191660" y="5136108"/>
            <a:ext cx="3277693" cy="646331"/>
          </a:xfrm>
          <a:prstGeom prst="rect">
            <a:avLst/>
          </a:prstGeom>
          <a:noFill/>
        </p:spPr>
        <p:txBody>
          <a:bodyPr wrap="square" rtlCol="0">
            <a:spAutoFit/>
          </a:bodyPr>
          <a:lstStyle/>
          <a:p>
            <a:pPr algn="ctr"/>
            <a:r>
              <a:rPr lang="en-GB" sz="3600" b="1" dirty="0" smtClean="0">
                <a:solidFill>
                  <a:schemeClr val="accent2">
                    <a:lumMod val="50000"/>
                  </a:schemeClr>
                </a:solidFill>
              </a:rPr>
              <a:t>A rainbow</a:t>
            </a:r>
            <a:endParaRPr lang="en-GB" sz="3600" b="1" dirty="0">
              <a:solidFill>
                <a:schemeClr val="accent2">
                  <a:lumMod val="50000"/>
                </a:schemeClr>
              </a:solidFill>
            </a:endParaRPr>
          </a:p>
        </p:txBody>
      </p:sp>
      <p:sp>
        <p:nvSpPr>
          <p:cNvPr id="10" name="TextBox 9"/>
          <p:cNvSpPr txBox="1"/>
          <p:nvPr/>
        </p:nvSpPr>
        <p:spPr>
          <a:xfrm>
            <a:off x="8452021" y="3754237"/>
            <a:ext cx="3432747" cy="2308324"/>
          </a:xfrm>
          <a:prstGeom prst="rect">
            <a:avLst/>
          </a:prstGeom>
          <a:noFill/>
        </p:spPr>
        <p:txBody>
          <a:bodyPr wrap="square" rtlCol="0">
            <a:spAutoFit/>
          </a:bodyPr>
          <a:lstStyle/>
          <a:p>
            <a:pPr algn="ctr"/>
            <a:r>
              <a:rPr lang="en-GB" sz="3600" b="1" dirty="0" smtClean="0">
                <a:solidFill>
                  <a:schemeClr val="accent4">
                    <a:lumMod val="75000"/>
                  </a:schemeClr>
                </a:solidFill>
              </a:rPr>
              <a:t>Microscopic hairs on a snowman’s arm</a:t>
            </a:r>
            <a:endParaRPr lang="en-GB" sz="3600" b="1" dirty="0">
              <a:solidFill>
                <a:schemeClr val="accent4">
                  <a:lumMod val="75000"/>
                </a:schemeClr>
              </a:solidFill>
            </a:endParaRPr>
          </a:p>
        </p:txBody>
      </p:sp>
      <p:sp>
        <p:nvSpPr>
          <p:cNvPr id="11" name="Title 1"/>
          <p:cNvSpPr>
            <a:spLocks noGrp="1"/>
          </p:cNvSpPr>
          <p:nvPr>
            <p:ph type="title"/>
          </p:nvPr>
        </p:nvSpPr>
        <p:spPr>
          <a:xfrm>
            <a:off x="1066800" y="642594"/>
            <a:ext cx="10058400" cy="1371600"/>
          </a:xfrm>
        </p:spPr>
        <p:txBody>
          <a:bodyPr>
            <a:normAutofit fontScale="90000"/>
          </a:bodyPr>
          <a:lstStyle/>
          <a:p>
            <a:pPr algn="ctr"/>
            <a:r>
              <a:rPr lang="en-GB" dirty="0" smtClean="0"/>
              <a:t>Perceptions II:</a:t>
            </a:r>
            <a:br>
              <a:rPr lang="en-GB" dirty="0" smtClean="0"/>
            </a:br>
            <a:r>
              <a:rPr lang="en-GB" dirty="0" smtClean="0"/>
              <a:t>What do you see?</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355769"/>
            <a:ext cx="4410075" cy="3307556"/>
          </a:xfrm>
          <a:prstGeom prst="rect">
            <a:avLst/>
          </a:prstGeom>
        </p:spPr>
      </p:pic>
    </p:spTree>
    <p:extLst>
      <p:ext uri="{BB962C8B-B14F-4D97-AF65-F5344CB8AC3E}">
        <p14:creationId xmlns:p14="http://schemas.microsoft.com/office/powerpoint/2010/main" val="183172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8737" y="4560071"/>
            <a:ext cx="3105832" cy="646331"/>
          </a:xfrm>
          <a:prstGeom prst="rect">
            <a:avLst/>
          </a:prstGeom>
          <a:noFill/>
        </p:spPr>
        <p:txBody>
          <a:bodyPr wrap="square" rtlCol="0">
            <a:spAutoFit/>
          </a:bodyPr>
          <a:lstStyle/>
          <a:p>
            <a:pPr algn="ctr"/>
            <a:r>
              <a:rPr lang="en-GB" sz="3600" b="1" dirty="0" smtClean="0">
                <a:solidFill>
                  <a:srgbClr val="FF5050"/>
                </a:solidFill>
              </a:rPr>
              <a:t>A wasteland</a:t>
            </a:r>
            <a:endParaRPr lang="en-GB" sz="3600" b="1" dirty="0">
              <a:solidFill>
                <a:srgbClr val="FF5050"/>
              </a:solidFill>
            </a:endParaRPr>
          </a:p>
        </p:txBody>
      </p:sp>
      <p:sp>
        <p:nvSpPr>
          <p:cNvPr id="7" name="TextBox 6"/>
          <p:cNvSpPr txBox="1"/>
          <p:nvPr/>
        </p:nvSpPr>
        <p:spPr>
          <a:xfrm>
            <a:off x="8439461" y="1882291"/>
            <a:ext cx="3590673" cy="1200329"/>
          </a:xfrm>
          <a:prstGeom prst="rect">
            <a:avLst/>
          </a:prstGeom>
          <a:noFill/>
        </p:spPr>
        <p:txBody>
          <a:bodyPr wrap="square" rtlCol="0">
            <a:spAutoFit/>
          </a:bodyPr>
          <a:lstStyle/>
          <a:p>
            <a:pPr algn="ctr"/>
            <a:r>
              <a:rPr lang="en-GB" sz="3600" b="1" dirty="0" smtClean="0">
                <a:solidFill>
                  <a:srgbClr val="A50021"/>
                </a:solidFill>
              </a:rPr>
              <a:t>A tall man in the sun</a:t>
            </a:r>
            <a:endParaRPr lang="en-GB" sz="3600" b="1" dirty="0">
              <a:solidFill>
                <a:srgbClr val="A50021"/>
              </a:solidFill>
            </a:endParaRPr>
          </a:p>
        </p:txBody>
      </p:sp>
      <p:sp>
        <p:nvSpPr>
          <p:cNvPr id="8" name="TextBox 7"/>
          <p:cNvSpPr txBox="1"/>
          <p:nvPr/>
        </p:nvSpPr>
        <p:spPr>
          <a:xfrm>
            <a:off x="319949" y="1836124"/>
            <a:ext cx="3234620" cy="1200329"/>
          </a:xfrm>
          <a:prstGeom prst="rect">
            <a:avLst/>
          </a:prstGeom>
          <a:noFill/>
        </p:spPr>
        <p:txBody>
          <a:bodyPr wrap="square" rtlCol="0">
            <a:spAutoFit/>
          </a:bodyPr>
          <a:lstStyle/>
          <a:p>
            <a:pPr algn="ctr"/>
            <a:r>
              <a:rPr lang="en-GB" sz="3600" b="1" dirty="0" smtClean="0">
                <a:solidFill>
                  <a:srgbClr val="CC6600"/>
                </a:solidFill>
              </a:rPr>
              <a:t>A field of sunflowers</a:t>
            </a:r>
            <a:endParaRPr lang="en-GB" sz="3600" b="1" dirty="0">
              <a:solidFill>
                <a:srgbClr val="CC6600"/>
              </a:solidFill>
            </a:endParaRPr>
          </a:p>
        </p:txBody>
      </p:sp>
      <p:sp>
        <p:nvSpPr>
          <p:cNvPr id="9" name="TextBox 8"/>
          <p:cNvSpPr txBox="1"/>
          <p:nvPr/>
        </p:nvSpPr>
        <p:spPr>
          <a:xfrm>
            <a:off x="319949" y="3400280"/>
            <a:ext cx="3402046" cy="646331"/>
          </a:xfrm>
          <a:prstGeom prst="rect">
            <a:avLst/>
          </a:prstGeom>
          <a:noFill/>
        </p:spPr>
        <p:txBody>
          <a:bodyPr wrap="square" rtlCol="0">
            <a:spAutoFit/>
          </a:bodyPr>
          <a:lstStyle/>
          <a:p>
            <a:pPr algn="ctr"/>
            <a:r>
              <a:rPr lang="en-GB" sz="3600" b="1" dirty="0" smtClean="0">
                <a:solidFill>
                  <a:srgbClr val="FF0000"/>
                </a:solidFill>
              </a:rPr>
              <a:t>A bed of roses</a:t>
            </a:r>
            <a:endParaRPr lang="en-GB" sz="3600" b="1" dirty="0">
              <a:solidFill>
                <a:srgbClr val="FF0000"/>
              </a:solidFill>
            </a:endParaRPr>
          </a:p>
        </p:txBody>
      </p:sp>
      <p:sp>
        <p:nvSpPr>
          <p:cNvPr id="10" name="TextBox 9"/>
          <p:cNvSpPr txBox="1"/>
          <p:nvPr/>
        </p:nvSpPr>
        <p:spPr>
          <a:xfrm>
            <a:off x="8515994" y="4046611"/>
            <a:ext cx="3465685" cy="1200329"/>
          </a:xfrm>
          <a:prstGeom prst="rect">
            <a:avLst/>
          </a:prstGeom>
          <a:noFill/>
        </p:spPr>
        <p:txBody>
          <a:bodyPr wrap="square" rtlCol="0">
            <a:spAutoFit/>
          </a:bodyPr>
          <a:lstStyle/>
          <a:p>
            <a:pPr algn="ctr"/>
            <a:r>
              <a:rPr lang="en-GB" sz="3600" b="1" dirty="0" smtClean="0">
                <a:solidFill>
                  <a:srgbClr val="996600"/>
                </a:solidFill>
              </a:rPr>
              <a:t>A sun chained to the earth</a:t>
            </a:r>
            <a:endParaRPr lang="en-GB" sz="3600" b="1" dirty="0">
              <a:solidFill>
                <a:srgbClr val="996600"/>
              </a:solidFill>
            </a:endParaRPr>
          </a:p>
        </p:txBody>
      </p:sp>
      <p:sp>
        <p:nvSpPr>
          <p:cNvPr id="12" name="Title 1"/>
          <p:cNvSpPr>
            <a:spLocks noGrp="1"/>
          </p:cNvSpPr>
          <p:nvPr>
            <p:ph type="title"/>
          </p:nvPr>
        </p:nvSpPr>
        <p:spPr/>
        <p:txBody>
          <a:bodyPr>
            <a:normAutofit fontScale="90000"/>
          </a:bodyPr>
          <a:lstStyle/>
          <a:p>
            <a:pPr algn="ctr"/>
            <a:r>
              <a:rPr lang="en-GB" dirty="0" smtClean="0"/>
              <a:t>Perceptions I:</a:t>
            </a:r>
            <a:br>
              <a:rPr lang="en-GB" dirty="0" smtClean="0"/>
            </a:br>
            <a:r>
              <a:rPr lang="en-GB" dirty="0" smtClean="0"/>
              <a:t>What do you see?</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995" y="2242727"/>
            <a:ext cx="4558781" cy="2813623"/>
          </a:xfrm>
          <a:prstGeom prst="rect">
            <a:avLst/>
          </a:prstGeom>
        </p:spPr>
      </p:pic>
    </p:spTree>
    <p:extLst>
      <p:ext uri="{BB962C8B-B14F-4D97-AF65-F5344CB8AC3E}">
        <p14:creationId xmlns:p14="http://schemas.microsoft.com/office/powerpoint/2010/main" val="26690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538" y="4750246"/>
            <a:ext cx="2848256" cy="1754326"/>
          </a:xfrm>
          <a:prstGeom prst="rect">
            <a:avLst/>
          </a:prstGeom>
          <a:noFill/>
        </p:spPr>
        <p:txBody>
          <a:bodyPr wrap="square" rtlCol="0">
            <a:spAutoFit/>
          </a:bodyPr>
          <a:lstStyle/>
          <a:p>
            <a:pPr algn="ctr"/>
            <a:r>
              <a:rPr lang="en-GB" sz="3600" b="1" dirty="0" smtClean="0">
                <a:solidFill>
                  <a:schemeClr val="accent6">
                    <a:lumMod val="50000"/>
                  </a:schemeClr>
                </a:solidFill>
              </a:rPr>
              <a:t>Cherry blossoms in bloom</a:t>
            </a:r>
            <a:endParaRPr lang="en-GB" sz="3600" b="1" dirty="0">
              <a:solidFill>
                <a:schemeClr val="accent6">
                  <a:lumMod val="50000"/>
                </a:schemeClr>
              </a:solidFill>
            </a:endParaRPr>
          </a:p>
        </p:txBody>
      </p:sp>
      <p:sp>
        <p:nvSpPr>
          <p:cNvPr id="7" name="TextBox 6"/>
          <p:cNvSpPr txBox="1"/>
          <p:nvPr/>
        </p:nvSpPr>
        <p:spPr>
          <a:xfrm>
            <a:off x="8807125" y="2119891"/>
            <a:ext cx="3035105" cy="1754326"/>
          </a:xfrm>
          <a:prstGeom prst="rect">
            <a:avLst/>
          </a:prstGeom>
          <a:noFill/>
        </p:spPr>
        <p:txBody>
          <a:bodyPr wrap="square" rtlCol="0">
            <a:spAutoFit/>
          </a:bodyPr>
          <a:lstStyle/>
          <a:p>
            <a:pPr algn="ctr"/>
            <a:r>
              <a:rPr lang="en-GB" sz="3600" b="1" dirty="0" smtClean="0">
                <a:solidFill>
                  <a:srgbClr val="990099"/>
                </a:solidFill>
              </a:rPr>
              <a:t>Life through rose-tinted spectacles</a:t>
            </a:r>
            <a:endParaRPr lang="en-GB" sz="3600" b="1" dirty="0">
              <a:solidFill>
                <a:srgbClr val="990099"/>
              </a:solidFill>
            </a:endParaRPr>
          </a:p>
        </p:txBody>
      </p:sp>
      <p:sp>
        <p:nvSpPr>
          <p:cNvPr id="8" name="TextBox 7"/>
          <p:cNvSpPr txBox="1"/>
          <p:nvPr/>
        </p:nvSpPr>
        <p:spPr>
          <a:xfrm>
            <a:off x="254538" y="1796725"/>
            <a:ext cx="2717441" cy="646331"/>
          </a:xfrm>
          <a:prstGeom prst="rect">
            <a:avLst/>
          </a:prstGeom>
          <a:noFill/>
        </p:spPr>
        <p:txBody>
          <a:bodyPr wrap="square" rtlCol="0">
            <a:spAutoFit/>
          </a:bodyPr>
          <a:lstStyle/>
          <a:p>
            <a:pPr algn="ctr"/>
            <a:r>
              <a:rPr lang="en-GB" sz="3600" b="1" dirty="0" smtClean="0">
                <a:solidFill>
                  <a:schemeClr val="accent5">
                    <a:lumMod val="75000"/>
                  </a:schemeClr>
                </a:solidFill>
              </a:rPr>
              <a:t>Greenery</a:t>
            </a:r>
            <a:endParaRPr lang="en-GB" sz="3600" b="1" dirty="0">
              <a:solidFill>
                <a:schemeClr val="accent5">
                  <a:lumMod val="75000"/>
                </a:schemeClr>
              </a:solidFill>
            </a:endParaRPr>
          </a:p>
        </p:txBody>
      </p:sp>
      <p:sp>
        <p:nvSpPr>
          <p:cNvPr id="9" name="TextBox 8"/>
          <p:cNvSpPr txBox="1"/>
          <p:nvPr/>
        </p:nvSpPr>
        <p:spPr>
          <a:xfrm>
            <a:off x="319944" y="2717942"/>
            <a:ext cx="2717441" cy="1754326"/>
          </a:xfrm>
          <a:prstGeom prst="rect">
            <a:avLst/>
          </a:prstGeom>
          <a:noFill/>
        </p:spPr>
        <p:txBody>
          <a:bodyPr wrap="square" rtlCol="0">
            <a:spAutoFit/>
          </a:bodyPr>
          <a:lstStyle/>
          <a:p>
            <a:pPr algn="ctr"/>
            <a:r>
              <a:rPr lang="en-GB" sz="3600" b="1" dirty="0" smtClean="0">
                <a:solidFill>
                  <a:schemeClr val="accent6">
                    <a:lumMod val="75000"/>
                  </a:schemeClr>
                </a:solidFill>
              </a:rPr>
              <a:t>A pedestrian zone</a:t>
            </a:r>
            <a:endParaRPr lang="en-GB" sz="3600" b="1" dirty="0">
              <a:solidFill>
                <a:schemeClr val="accent6">
                  <a:lumMod val="75000"/>
                </a:schemeClr>
              </a:solidFill>
            </a:endParaRPr>
          </a:p>
        </p:txBody>
      </p:sp>
      <p:sp>
        <p:nvSpPr>
          <p:cNvPr id="10" name="TextBox 9"/>
          <p:cNvSpPr txBox="1"/>
          <p:nvPr/>
        </p:nvSpPr>
        <p:spPr>
          <a:xfrm>
            <a:off x="8600869" y="4179807"/>
            <a:ext cx="3361282" cy="1200329"/>
          </a:xfrm>
          <a:prstGeom prst="rect">
            <a:avLst/>
          </a:prstGeom>
          <a:noFill/>
        </p:spPr>
        <p:txBody>
          <a:bodyPr wrap="square" rtlCol="0">
            <a:spAutoFit/>
          </a:bodyPr>
          <a:lstStyle/>
          <a:p>
            <a:pPr algn="ctr"/>
            <a:r>
              <a:rPr lang="en-GB" sz="3600" b="1" dirty="0" smtClean="0">
                <a:solidFill>
                  <a:srgbClr val="FF33CC"/>
                </a:solidFill>
              </a:rPr>
              <a:t>A candyfloss sky</a:t>
            </a:r>
            <a:endParaRPr lang="en-GB" sz="3600" b="1" dirty="0">
              <a:solidFill>
                <a:srgbClr val="FF33CC"/>
              </a:solidFill>
            </a:endParaRPr>
          </a:p>
        </p:txBody>
      </p:sp>
      <p:sp>
        <p:nvSpPr>
          <p:cNvPr id="11" name="Title 1"/>
          <p:cNvSpPr>
            <a:spLocks noGrp="1"/>
          </p:cNvSpPr>
          <p:nvPr>
            <p:ph type="title"/>
          </p:nvPr>
        </p:nvSpPr>
        <p:spPr/>
        <p:txBody>
          <a:bodyPr>
            <a:normAutofit fontScale="90000"/>
          </a:bodyPr>
          <a:lstStyle/>
          <a:p>
            <a:pPr algn="ctr"/>
            <a:r>
              <a:rPr lang="en-GB" dirty="0" smtClean="0"/>
              <a:t>Perceptions I:</a:t>
            </a:r>
            <a:br>
              <a:rPr lang="en-GB" dirty="0" smtClean="0"/>
            </a:br>
            <a:r>
              <a:rPr lang="en-GB" dirty="0" smtClean="0"/>
              <a:t>What do you see?</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685" y="2361321"/>
            <a:ext cx="4849295" cy="3636971"/>
          </a:xfrm>
          <a:prstGeom prst="rect">
            <a:avLst/>
          </a:prstGeom>
        </p:spPr>
      </p:pic>
    </p:spTree>
    <p:extLst>
      <p:ext uri="{BB962C8B-B14F-4D97-AF65-F5344CB8AC3E}">
        <p14:creationId xmlns:p14="http://schemas.microsoft.com/office/powerpoint/2010/main" val="8584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830" y="347408"/>
            <a:ext cx="5095511" cy="1371600"/>
          </a:xfrm>
        </p:spPr>
        <p:txBody>
          <a:bodyPr>
            <a:normAutofit/>
          </a:bodyPr>
          <a:lstStyle/>
          <a:p>
            <a:pPr algn="ctr"/>
            <a:r>
              <a:rPr lang="en-GB" dirty="0" smtClean="0"/>
              <a:t>My senses…</a:t>
            </a:r>
            <a:endParaRPr lang="en-GB" dirty="0"/>
          </a:p>
        </p:txBody>
      </p:sp>
      <p:sp>
        <p:nvSpPr>
          <p:cNvPr id="8" name="TextBox 7"/>
          <p:cNvSpPr txBox="1"/>
          <p:nvPr/>
        </p:nvSpPr>
        <p:spPr>
          <a:xfrm>
            <a:off x="7295024" y="1804577"/>
            <a:ext cx="4236755" cy="4247317"/>
          </a:xfrm>
          <a:prstGeom prst="rect">
            <a:avLst/>
          </a:prstGeom>
          <a:noFill/>
        </p:spPr>
        <p:txBody>
          <a:bodyPr wrap="square" rtlCol="0">
            <a:spAutoFit/>
          </a:bodyPr>
          <a:lstStyle/>
          <a:p>
            <a:pPr>
              <a:lnSpc>
                <a:spcPct val="150000"/>
              </a:lnSpc>
            </a:pPr>
            <a:r>
              <a:rPr lang="en-GB" sz="3600" dirty="0" smtClean="0"/>
              <a:t>I see…</a:t>
            </a:r>
          </a:p>
          <a:p>
            <a:pPr>
              <a:lnSpc>
                <a:spcPct val="150000"/>
              </a:lnSpc>
            </a:pPr>
            <a:r>
              <a:rPr lang="en-GB" sz="3600" dirty="0" smtClean="0"/>
              <a:t>I hear…</a:t>
            </a:r>
          </a:p>
          <a:p>
            <a:pPr>
              <a:lnSpc>
                <a:spcPct val="150000"/>
              </a:lnSpc>
            </a:pPr>
            <a:r>
              <a:rPr lang="en-GB" sz="3600" dirty="0" smtClean="0"/>
              <a:t>I smell…</a:t>
            </a:r>
          </a:p>
          <a:p>
            <a:pPr>
              <a:lnSpc>
                <a:spcPct val="150000"/>
              </a:lnSpc>
            </a:pPr>
            <a:r>
              <a:rPr lang="en-GB" sz="3600" dirty="0" smtClean="0"/>
              <a:t>I taste…</a:t>
            </a:r>
          </a:p>
          <a:p>
            <a:pPr>
              <a:lnSpc>
                <a:spcPct val="150000"/>
              </a:lnSpc>
            </a:pPr>
            <a:r>
              <a:rPr lang="en-GB" sz="3600" dirty="0"/>
              <a:t>I</a:t>
            </a:r>
            <a:r>
              <a:rPr lang="en-GB" sz="3600" dirty="0" smtClean="0"/>
              <a:t> touch…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95" y="1804577"/>
            <a:ext cx="6166112" cy="3805648"/>
          </a:xfrm>
          <a:prstGeom prst="rect">
            <a:avLst/>
          </a:prstGeom>
        </p:spPr>
      </p:pic>
    </p:spTree>
    <p:extLst>
      <p:ext uri="{BB962C8B-B14F-4D97-AF65-F5344CB8AC3E}">
        <p14:creationId xmlns:p14="http://schemas.microsoft.com/office/powerpoint/2010/main" val="3299669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TC103457510[[fn=Savon]]</Template>
  <TotalTime>429</TotalTime>
  <Words>632</Words>
  <Application>Microsoft Office PowerPoint</Application>
  <PresentationFormat>Custom</PresentationFormat>
  <Paragraphs>96</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Savon</vt:lpstr>
      <vt:lpstr>Metaphors</vt:lpstr>
      <vt:lpstr>Perceptions I: What do you see?</vt:lpstr>
      <vt:lpstr>PowerPoint Presentation</vt:lpstr>
      <vt:lpstr>Perceptions I: What do you see?</vt:lpstr>
      <vt:lpstr> Metaphors</vt:lpstr>
      <vt:lpstr>Perceptions II: What do you see?</vt:lpstr>
      <vt:lpstr>Perceptions I: What do you see?</vt:lpstr>
      <vt:lpstr>Perceptions I: What do you see?</vt:lpstr>
      <vt:lpstr>My senses…</vt:lpstr>
      <vt:lpstr>My feelings and thoughts…</vt:lpstr>
      <vt:lpstr>My hopes and fears…</vt:lpstr>
      <vt:lpstr>My desires…</vt:lpstr>
      <vt:lpstr>Who am I?</vt:lpstr>
      <vt:lpstr>Who am I?</vt:lpstr>
      <vt:lpstr>Who am 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 suis-je?</dc:title>
  <dc:creator>Vicki Henry</dc:creator>
  <cp:lastModifiedBy>Hass</cp:lastModifiedBy>
  <cp:revision>38</cp:revision>
  <dcterms:created xsi:type="dcterms:W3CDTF">2014-06-20T14:56:53Z</dcterms:created>
  <dcterms:modified xsi:type="dcterms:W3CDTF">2014-08-28T14:55:52Z</dcterms:modified>
</cp:coreProperties>
</file>