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 id="2147483687" r:id="rId2"/>
    <p:sldMasterId id="2147483695" r:id="rId3"/>
    <p:sldMasterId id="2147483699" r:id="rId4"/>
  </p:sldMasterIdLst>
  <p:notesMasterIdLst>
    <p:notesMasterId r:id="rId21"/>
  </p:notesMasterIdLst>
  <p:sldIdLst>
    <p:sldId id="277" r:id="rId5"/>
    <p:sldId id="256" r:id="rId6"/>
    <p:sldId id="276" r:id="rId7"/>
    <p:sldId id="258" r:id="rId8"/>
    <p:sldId id="259" r:id="rId9"/>
    <p:sldId id="260" r:id="rId10"/>
    <p:sldId id="261" r:id="rId11"/>
    <p:sldId id="262" r:id="rId12"/>
    <p:sldId id="271" r:id="rId13"/>
    <p:sldId id="272" r:id="rId14"/>
    <p:sldId id="273" r:id="rId15"/>
    <p:sldId id="278" r:id="rId16"/>
    <p:sldId id="264" r:id="rId17"/>
    <p:sldId id="265" r:id="rId18"/>
    <p:sldId id="266" r:id="rId19"/>
    <p:sldId id="267" r:id="rId20"/>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ＭＳ Ｐゴシック" charset="0"/>
        <a:cs typeface="+mn-cs"/>
        <a:sym typeface="Gill Sans" charset="0"/>
      </a:defRPr>
    </a:lvl1pPr>
    <a:lvl2pPr marL="457200" algn="ctr" rtl="0" fontAlgn="base">
      <a:spcBef>
        <a:spcPct val="0"/>
      </a:spcBef>
      <a:spcAft>
        <a:spcPct val="0"/>
      </a:spcAft>
      <a:defRPr sz="4200" kern="1200">
        <a:solidFill>
          <a:srgbClr val="000000"/>
        </a:solidFill>
        <a:latin typeface="Gill Sans" charset="0"/>
        <a:ea typeface="ＭＳ Ｐゴシック" charset="0"/>
        <a:cs typeface="+mn-cs"/>
        <a:sym typeface="Gill Sans" charset="0"/>
      </a:defRPr>
    </a:lvl2pPr>
    <a:lvl3pPr marL="914400" algn="ctr" rtl="0" fontAlgn="base">
      <a:spcBef>
        <a:spcPct val="0"/>
      </a:spcBef>
      <a:spcAft>
        <a:spcPct val="0"/>
      </a:spcAft>
      <a:defRPr sz="4200" kern="1200">
        <a:solidFill>
          <a:srgbClr val="000000"/>
        </a:solidFill>
        <a:latin typeface="Gill Sans" charset="0"/>
        <a:ea typeface="ＭＳ Ｐゴシック" charset="0"/>
        <a:cs typeface="+mn-cs"/>
        <a:sym typeface="Gill Sans" charset="0"/>
      </a:defRPr>
    </a:lvl3pPr>
    <a:lvl4pPr marL="1371600" algn="ctr" rtl="0" fontAlgn="base">
      <a:spcBef>
        <a:spcPct val="0"/>
      </a:spcBef>
      <a:spcAft>
        <a:spcPct val="0"/>
      </a:spcAft>
      <a:defRPr sz="4200" kern="1200">
        <a:solidFill>
          <a:srgbClr val="000000"/>
        </a:solidFill>
        <a:latin typeface="Gill Sans" charset="0"/>
        <a:ea typeface="ＭＳ Ｐゴシック" charset="0"/>
        <a:cs typeface="+mn-cs"/>
        <a:sym typeface="Gill Sans" charset="0"/>
      </a:defRPr>
    </a:lvl4pPr>
    <a:lvl5pPr marL="1828800" algn="ctr" rtl="0" fontAlgn="base">
      <a:spcBef>
        <a:spcPct val="0"/>
      </a:spcBef>
      <a:spcAft>
        <a:spcPct val="0"/>
      </a:spcAft>
      <a:defRPr sz="4200" kern="1200">
        <a:solidFill>
          <a:srgbClr val="000000"/>
        </a:solidFill>
        <a:latin typeface="Gill Sans" charset="0"/>
        <a:ea typeface="ＭＳ Ｐゴシック" charset="0"/>
        <a:cs typeface="+mn-cs"/>
        <a:sym typeface="Gill Sans" charset="0"/>
      </a:defRPr>
    </a:lvl5pPr>
    <a:lvl6pPr marL="2286000" algn="l" defTabSz="457200" rtl="0" eaLnBrk="1" latinLnBrk="0" hangingPunct="1">
      <a:defRPr sz="4200" kern="1200">
        <a:solidFill>
          <a:srgbClr val="000000"/>
        </a:solidFill>
        <a:latin typeface="Gill Sans" charset="0"/>
        <a:ea typeface="ＭＳ Ｐゴシック" charset="0"/>
        <a:cs typeface="+mn-cs"/>
        <a:sym typeface="Gill Sans" charset="0"/>
      </a:defRPr>
    </a:lvl6pPr>
    <a:lvl7pPr marL="2743200" algn="l" defTabSz="457200" rtl="0" eaLnBrk="1" latinLnBrk="0" hangingPunct="1">
      <a:defRPr sz="4200" kern="1200">
        <a:solidFill>
          <a:srgbClr val="000000"/>
        </a:solidFill>
        <a:latin typeface="Gill Sans" charset="0"/>
        <a:ea typeface="ＭＳ Ｐゴシック" charset="0"/>
        <a:cs typeface="+mn-cs"/>
        <a:sym typeface="Gill Sans" charset="0"/>
      </a:defRPr>
    </a:lvl7pPr>
    <a:lvl8pPr marL="3200400" algn="l" defTabSz="457200" rtl="0" eaLnBrk="1" latinLnBrk="0" hangingPunct="1">
      <a:defRPr sz="4200" kern="1200">
        <a:solidFill>
          <a:srgbClr val="000000"/>
        </a:solidFill>
        <a:latin typeface="Gill Sans" charset="0"/>
        <a:ea typeface="ＭＳ Ｐゴシック" charset="0"/>
        <a:cs typeface="+mn-cs"/>
        <a:sym typeface="Gill Sans" charset="0"/>
      </a:defRPr>
    </a:lvl8pPr>
    <a:lvl9pPr marL="3657600" algn="l" defTabSz="457200" rtl="0" eaLnBrk="1" latinLnBrk="0" hangingPunct="1">
      <a:defRPr sz="4200" kern="1200">
        <a:solidFill>
          <a:srgbClr val="000000"/>
        </a:solidFill>
        <a:latin typeface="Gill Sans" charset="0"/>
        <a:ea typeface="ＭＳ Ｐゴシック" charset="0"/>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49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61" autoAdjust="0"/>
  </p:normalViewPr>
  <p:slideViewPr>
    <p:cSldViewPr>
      <p:cViewPr varScale="1">
        <p:scale>
          <a:sx n="81" d="100"/>
          <a:sy n="81" d="100"/>
        </p:scale>
        <p:origin x="-462" y="-90"/>
      </p:cViewPr>
      <p:guideLst>
        <p:guide orient="horz" pos="2160"/>
        <p:guide orient="horz" pos="1661"/>
        <p:guide orient="horz" pos="1207"/>
        <p:guide orient="horz" pos="754"/>
        <p:guide orient="horz" pos="3884"/>
        <p:guide pos="2880"/>
        <p:guide pos="5465"/>
        <p:guide pos="29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ea typeface="ヒラギノ角ゴ ProN W3" charset="0"/>
                <a:cs typeface="ヒラギノ角ゴ ProN W3"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A84FF1D-635F-9047-9033-2BCACC0833C2}" type="datetimeFigureOut">
              <a:rPr lang="en-GB"/>
              <a:pPr/>
              <a:t>27/09/2012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ea typeface="ヒラギノ角ゴ ProN W3" charset="0"/>
                <a:cs typeface="ヒラギノ角ゴ ProN W3"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8A1DDC6-7071-F24C-812A-1FFFF194104B}" type="slidenum">
              <a:rPr lang="en-GB"/>
              <a:pPr/>
              <a:t>‹#›</a:t>
            </a:fld>
            <a:endParaRPr lang="en-GB"/>
          </a:p>
        </p:txBody>
      </p:sp>
    </p:spTree>
    <p:extLst>
      <p:ext uri="{BB962C8B-B14F-4D97-AF65-F5344CB8AC3E}">
        <p14:creationId xmlns:p14="http://schemas.microsoft.com/office/powerpoint/2010/main" val="34273842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ＭＳ Ｐゴシック" charset="0"/>
        <a:cs typeface="+mn-cs"/>
      </a:defRPr>
    </a:lvl1pPr>
    <a:lvl2pPr marL="457200" algn="l" rtl="0" fontAlgn="base">
      <a:spcBef>
        <a:spcPct val="30000"/>
      </a:spcBef>
      <a:spcAft>
        <a:spcPct val="0"/>
      </a:spcAft>
      <a:defRPr sz="1200" kern="1200">
        <a:solidFill>
          <a:schemeClr val="tx1"/>
        </a:solidFill>
        <a:latin typeface="Arial" pitchFamily="34" charset="0"/>
        <a:ea typeface="ＭＳ Ｐゴシック" charset="0"/>
        <a:cs typeface="+mn-cs"/>
      </a:defRPr>
    </a:lvl2pPr>
    <a:lvl3pPr marL="914400" algn="l" rtl="0" fontAlgn="base">
      <a:spcBef>
        <a:spcPct val="30000"/>
      </a:spcBef>
      <a:spcAft>
        <a:spcPct val="0"/>
      </a:spcAft>
      <a:defRPr sz="1200" kern="1200">
        <a:solidFill>
          <a:schemeClr val="tx1"/>
        </a:solidFill>
        <a:latin typeface="Arial" pitchFamily="34"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pitchFamily="34"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7F0D2366-3E06-C940-A0CA-BC71A9BEECEF}" type="slidenum">
              <a:rPr lang="en-GB" sz="1200"/>
              <a:pPr eaLnBrk="1" hangingPunct="1"/>
              <a:t>2</a:t>
            </a:fld>
            <a:endParaRPr lang="en-GB"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E2B3B75F-55F0-B44D-A327-F59482E77984}" type="slidenum">
              <a:rPr lang="en-GB" sz="1200"/>
              <a:pPr eaLnBrk="1" hangingPunct="1"/>
              <a:t>15</a:t>
            </a:fld>
            <a:endParaRPr lang="en-GB"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A9EBCF25-A580-5148-91FD-ED532D1F89FD}" type="slidenum">
              <a:rPr lang="en-GB" sz="1200"/>
              <a:pPr eaLnBrk="1" hangingPunct="1"/>
              <a:t>16</a:t>
            </a:fld>
            <a:endParaRPr lang="en-GB"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3F177D18-4C00-C141-8195-F82E47C6B1DA}" type="slidenum">
              <a:rPr lang="en-GB" sz="1200"/>
              <a:pPr eaLnBrk="1" hangingPunct="1"/>
              <a:t>4</a:t>
            </a:fld>
            <a:endParaRPr lang="en-GB"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EB75FA7B-1114-4540-BC55-F61D3E89201F}" type="slidenum">
              <a:rPr lang="en-GB" sz="1200"/>
              <a:pPr eaLnBrk="1" hangingPunct="1"/>
              <a:t>5</a:t>
            </a:fld>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9CD23B01-CE5A-DB44-8749-C48B554CA675}" type="slidenum">
              <a:rPr lang="en-GB" sz="1200"/>
              <a:pPr eaLnBrk="1" hangingPunct="1"/>
              <a:t>6</a:t>
            </a:fld>
            <a:endParaRPr lang="en-GB"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DFD8907B-676D-3C4F-93FB-B4A27BCB219A}" type="slidenum">
              <a:rPr lang="en-GB" sz="1200"/>
              <a:pPr eaLnBrk="1" hangingPunct="1"/>
              <a:t>7</a:t>
            </a:fld>
            <a:endParaRPr lang="en-GB"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7493FEA6-9557-5A41-B387-2CE8AF9D26A6}" type="slidenum">
              <a:rPr lang="en-GB" sz="1200"/>
              <a:pPr eaLnBrk="1" hangingPunct="1"/>
              <a:t>8</a:t>
            </a:fld>
            <a:endParaRPr lang="en-GB"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A1DDC6-7071-F24C-812A-1FFFF194104B}" type="slidenum">
              <a:rPr lang="en-GB" smtClean="0"/>
              <a:pPr/>
              <a:t>12</a:t>
            </a:fld>
            <a:endParaRPr lang="en-GB"/>
          </a:p>
        </p:txBody>
      </p:sp>
    </p:spTree>
    <p:extLst>
      <p:ext uri="{BB962C8B-B14F-4D97-AF65-F5344CB8AC3E}">
        <p14:creationId xmlns:p14="http://schemas.microsoft.com/office/powerpoint/2010/main" val="3100496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241AEB64-DFA6-0542-8902-54D6925EB87B}" type="slidenum">
              <a:rPr lang="en-GB" sz="1200"/>
              <a:pPr eaLnBrk="1" hangingPunct="1"/>
              <a:t>13</a:t>
            </a:fld>
            <a:endParaRPr lang="en-GB"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GB"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Gill Sans" charset="0"/>
                <a:ea typeface="ＭＳ Ｐゴシック" charset="0"/>
                <a:sym typeface="Gill Sans" charset="0"/>
              </a:defRPr>
            </a:lvl1pPr>
            <a:lvl2pPr marL="742950" indent="-285750" eaLnBrk="0" hangingPunct="0">
              <a:defRPr sz="4200">
                <a:solidFill>
                  <a:srgbClr val="000000"/>
                </a:solidFill>
                <a:latin typeface="Gill Sans" charset="0"/>
                <a:ea typeface="ＭＳ Ｐゴシック" charset="0"/>
                <a:sym typeface="Gill Sans" charset="0"/>
              </a:defRPr>
            </a:lvl2pPr>
            <a:lvl3pPr marL="1143000" indent="-228600" eaLnBrk="0" hangingPunct="0">
              <a:defRPr sz="4200">
                <a:solidFill>
                  <a:srgbClr val="000000"/>
                </a:solidFill>
                <a:latin typeface="Gill Sans" charset="0"/>
                <a:ea typeface="ＭＳ Ｐゴシック" charset="0"/>
                <a:sym typeface="Gill Sans" charset="0"/>
              </a:defRPr>
            </a:lvl3pPr>
            <a:lvl4pPr marL="1600200" indent="-228600" eaLnBrk="0" hangingPunct="0">
              <a:defRPr sz="4200">
                <a:solidFill>
                  <a:srgbClr val="000000"/>
                </a:solidFill>
                <a:latin typeface="Gill Sans" charset="0"/>
                <a:ea typeface="ＭＳ Ｐゴシック" charset="0"/>
                <a:sym typeface="Gill Sans" charset="0"/>
              </a:defRPr>
            </a:lvl4pPr>
            <a:lvl5pPr marL="2057400" indent="-228600" eaLnBrk="0" hangingPunct="0">
              <a:defRPr sz="4200">
                <a:solidFill>
                  <a:srgbClr val="000000"/>
                </a:solidFill>
                <a:latin typeface="Gill Sans" charset="0"/>
                <a:ea typeface="ＭＳ Ｐゴシック"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ＭＳ Ｐゴシック" charset="0"/>
                <a:sym typeface="Gill Sans" charset="0"/>
              </a:defRPr>
            </a:lvl9pPr>
          </a:lstStyle>
          <a:p>
            <a:pPr eaLnBrk="1" hangingPunct="1"/>
            <a:fld id="{E907C411-5CE6-E74D-87A7-183A9A6A5131}" type="slidenum">
              <a:rPr lang="en-GB" sz="1200"/>
              <a:pPr eaLnBrk="1" hangingPunct="1"/>
              <a:t>14</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lvl1pPr>
              <a:defRPr>
                <a:latin typeface="Arial"/>
              </a:defRPr>
            </a:lvl1pPr>
          </a:lstStyle>
          <a:p>
            <a:fld id="{AEC6633A-888C-5049-8FFD-DD7F5B223ACA}" type="datetimeFigureOut">
              <a:rPr lang="en-US" smtClean="0"/>
              <a:pPr/>
              <a:t>9/27/2012</a:t>
            </a:fld>
            <a:endParaRPr lang="en-US" dirty="0"/>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lvl1pPr>
              <a:defRPr>
                <a:latin typeface="Arial"/>
              </a:defRPr>
            </a:lvl1pPr>
          </a:lstStyle>
          <a:p>
            <a:endParaRPr lang="en-US" dirty="0"/>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lvl1pPr>
              <a:defRPr>
                <a:latin typeface="Arial"/>
              </a:defRPr>
            </a:lvl1pPr>
          </a:lstStyle>
          <a:p>
            <a:fld id="{B98989E3-B35B-534C-83D7-F4D59273B1F1}" type="slidenum">
              <a:rPr lang="en-US" smtClean="0"/>
              <a:pPr/>
              <a:t>‹#›</a:t>
            </a:fld>
            <a:endParaRPr lang="en-US"/>
          </a:p>
        </p:txBody>
      </p:sp>
    </p:spTree>
    <p:extLst>
      <p:ext uri="{BB962C8B-B14F-4D97-AF65-F5344CB8AC3E}">
        <p14:creationId xmlns:p14="http://schemas.microsoft.com/office/powerpoint/2010/main" val="105447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defRPr>
            </a:lvl1pPr>
          </a:lstStyle>
          <a:p>
            <a:pPr algn="l"/>
            <a:fld id="{CCADD05F-599F-4529-993A-D06CD1F41C8F}" type="datetimeFigureOut">
              <a:rPr lang="en-US" sz="1800" smtClean="0">
                <a:latin typeface="Arial" charset="0"/>
                <a:ea typeface="+mn-ea"/>
                <a:cs typeface="Arial" charset="0"/>
              </a:rPr>
              <a:pPr algn="l"/>
              <a:t>9/27/2012</a:t>
            </a:fld>
            <a:endParaRPr lang="en-US" sz="1800" smtClean="0">
              <a:latin typeface="Arial" charset="0"/>
              <a:ea typeface="+mn-ea"/>
              <a:cs typeface="Arial" charset="0"/>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defRPr>
            </a:lvl1pPr>
          </a:lstStyle>
          <a:p>
            <a:pPr algn="l"/>
            <a:endParaRPr lang="en-US" sz="1800" smtClean="0">
              <a:latin typeface="Arial" charset="0"/>
              <a:ea typeface="+mn-ea"/>
              <a:cs typeface="Arial" charset="0"/>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defRPr>
            </a:lvl1pPr>
          </a:lstStyle>
          <a:p>
            <a:pPr algn="l"/>
            <a:fld id="{21ED7B01-00F9-4AB7-AF54-1962E5F69D40}" type="slidenum">
              <a:rPr lang="en-US" sz="1800" smtClean="0">
                <a:latin typeface="Arial" charset="0"/>
                <a:ea typeface="+mn-ea"/>
                <a:cs typeface="Arial" charset="0"/>
              </a:rPr>
              <a:pPr algn="l"/>
              <a:t>‹#›</a:t>
            </a:fld>
            <a:endParaRPr lang="en-US" sz="1800" smtClean="0">
              <a:latin typeface="Arial" charset="0"/>
              <a:ea typeface="+mn-ea"/>
              <a:cs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743"/>
            <a:ext cx="8229600" cy="1143000"/>
          </a:xfrm>
          <a:prstGeom prst="rect">
            <a:avLst/>
          </a:prstGeom>
        </p:spPr>
        <p:txBody>
          <a:bodyPr/>
          <a:lstStyle>
            <a:lvl1pPr algn="l">
              <a:defRPr sz="3000">
                <a:solidFill>
                  <a:srgbClr val="B34A22"/>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619760"/>
            <a:ext cx="8229600" cy="3506404"/>
          </a:xfrm>
          <a:prstGeom prst="rect">
            <a:avLst/>
          </a:prstGeom>
        </p:spPr>
        <p:txBody>
          <a:bodyPr/>
          <a:lstStyle>
            <a:lvl1pPr>
              <a:defRPr sz="2600">
                <a:latin typeface="Arial" pitchFamily="34" charset="0"/>
              </a:defRPr>
            </a:lvl1pPr>
            <a:lvl2pPr>
              <a:defRPr sz="2400">
                <a:latin typeface="Arial" pitchFamily="34" charset="0"/>
              </a:defRPr>
            </a:lvl2pPr>
            <a:lvl3pPr>
              <a:defRPr sz="2200">
                <a:latin typeface="Arial" pitchFamily="34" charset="0"/>
              </a:defRPr>
            </a:lvl3pPr>
            <a:lvl4pPr>
              <a:defRPr>
                <a:latin typeface="Arial" pitchFamily="34" charset="0"/>
              </a:defRPr>
            </a:lvl4pPr>
            <a:lvl5pPr>
              <a:defRPr>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58322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lvl1pPr>
              <a:defRPr>
                <a:latin typeface="Arial"/>
              </a:defRPr>
            </a:lvl1pPr>
          </a:lstStyle>
          <a:p>
            <a:pPr algn="l" defTabSz="457200" fontAlgn="auto">
              <a:spcBef>
                <a:spcPts val="0"/>
              </a:spcBef>
              <a:spcAft>
                <a:spcPts val="0"/>
              </a:spcAft>
            </a:pPr>
            <a:fld id="{AEC6633A-888C-5049-8FFD-DD7F5B223ACA}" type="datetimeFigureOut">
              <a:rPr lang="en-US" sz="1800" smtClean="0">
                <a:solidFill>
                  <a:prstClr val="black"/>
                </a:solidFill>
                <a:ea typeface="+mn-ea"/>
              </a:rPr>
              <a:pPr algn="l" defTabSz="457200" fontAlgn="auto">
                <a:spcBef>
                  <a:spcPts val="0"/>
                </a:spcBef>
                <a:spcAft>
                  <a:spcPts val="0"/>
                </a:spcAft>
              </a:pPr>
              <a:t>9/27/2012</a:t>
            </a:fld>
            <a:endParaRPr lang="en-US" sz="1800" dirty="0">
              <a:solidFill>
                <a:prstClr val="black"/>
              </a:solidFill>
              <a:ea typeface="+mn-ea"/>
            </a:endParaRPr>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lvl1pPr>
              <a:defRPr>
                <a:latin typeface="Arial"/>
              </a:defRPr>
            </a:lvl1pPr>
          </a:lstStyle>
          <a:p>
            <a:pPr algn="l" defTabSz="457200" fontAlgn="auto">
              <a:spcBef>
                <a:spcPts val="0"/>
              </a:spcBef>
              <a:spcAft>
                <a:spcPts val="0"/>
              </a:spcAft>
            </a:pPr>
            <a:endParaRPr lang="en-US" sz="1800" dirty="0">
              <a:solidFill>
                <a:prstClr val="black"/>
              </a:solidFill>
              <a:ea typeface="+mn-ea"/>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lvl1pPr>
              <a:defRPr>
                <a:latin typeface="Arial"/>
              </a:defRPr>
            </a:lvl1pPr>
          </a:lstStyle>
          <a:p>
            <a:pPr algn="l" defTabSz="457200" fontAlgn="auto">
              <a:spcBef>
                <a:spcPts val="0"/>
              </a:spcBef>
              <a:spcAft>
                <a:spcPts val="0"/>
              </a:spcAft>
            </a:pPr>
            <a:fld id="{E0D19B0A-4C61-BB4B-8E53-5154F58F8C2C}" type="slidenum">
              <a:rPr lang="en-US" sz="1800" smtClean="0">
                <a:solidFill>
                  <a:prstClr val="black"/>
                </a:solidFill>
                <a:ea typeface="+mn-ea"/>
              </a:rPr>
              <a:pPr algn="l" defTabSz="457200" fontAlgn="auto">
                <a:spcBef>
                  <a:spcPts val="0"/>
                </a:spcBef>
                <a:spcAft>
                  <a:spcPts val="0"/>
                </a:spcAft>
              </a:pPr>
              <a:t>‹#›</a:t>
            </a:fld>
            <a:endParaRPr lang="en-US" sz="1800" dirty="0">
              <a:solidFill>
                <a:prstClr val="black"/>
              </a:solidFill>
              <a:ea typeface="+mn-ea"/>
            </a:endParaRPr>
          </a:p>
        </p:txBody>
      </p:sp>
    </p:spTree>
    <p:extLst>
      <p:ext uri="{BB962C8B-B14F-4D97-AF65-F5344CB8AC3E}">
        <p14:creationId xmlns:p14="http://schemas.microsoft.com/office/powerpoint/2010/main" val="105447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72400" cy="1470025"/>
          </a:xfrm>
          <a:prstGeom prst="rect">
            <a:avLst/>
          </a:prstGeom>
        </p:spPr>
        <p:txBody>
          <a:bodyPr/>
          <a:lstStyle>
            <a:lvl1pPr>
              <a:defRPr>
                <a:latin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1371600" y="3886200"/>
            <a:ext cx="6400800" cy="1752600"/>
          </a:xfrm>
          <a:prstGeom prst="rect">
            <a:avLst/>
          </a:prstGeom>
        </p:spPr>
        <p:txBody>
          <a:bodyPr/>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Box 3"/>
          <p:cNvSpPr txBox="1">
            <a:spLocks noGrp="1" noChangeArrowheads="1"/>
          </p:cNvSpPr>
          <p:nvPr>
            <p:ph type="sldNum" sz="quarter" idx="10"/>
          </p:nvPr>
        </p:nvSpPr>
        <p:spPr>
          <a:xfrm>
            <a:off x="8404225" y="6454775"/>
            <a:ext cx="282575" cy="266700"/>
          </a:xfrm>
          <a:prstGeom prst="rect">
            <a:avLst/>
          </a:prstGeom>
          <a:ln/>
        </p:spPr>
        <p:txBody>
          <a:bodyPr/>
          <a:lstStyle>
            <a:lvl1pPr>
              <a:defRPr/>
            </a:lvl1pPr>
          </a:lstStyle>
          <a:p>
            <a:fld id="{D6401D7B-1984-8D48-8F2D-FC192B627980}" type="slidenum">
              <a:rPr lang="en-US"/>
              <a:pPr/>
              <a:t>‹#›</a:t>
            </a:fld>
            <a:endParaRPr lang="en-US"/>
          </a:p>
        </p:txBody>
      </p:sp>
    </p:spTree>
    <p:extLst>
      <p:ext uri="{BB962C8B-B14F-4D97-AF65-F5344CB8AC3E}">
        <p14:creationId xmlns:p14="http://schemas.microsoft.com/office/powerpoint/2010/main" val="37301970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lgn="l">
              <a:defRPr>
                <a:solidFill>
                  <a:srgbClr val="B34A22"/>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559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743"/>
            <a:ext cx="8229600" cy="1143000"/>
          </a:xfrm>
          <a:prstGeom prst="rect">
            <a:avLst/>
          </a:prstGeom>
        </p:spPr>
        <p:txBody>
          <a:bodyPr/>
          <a:lstStyle>
            <a:lvl1pPr algn="l">
              <a:defRPr sz="3000">
                <a:solidFill>
                  <a:srgbClr val="B34A22"/>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619760"/>
            <a:ext cx="8229600" cy="3506404"/>
          </a:xfrm>
        </p:spPr>
        <p:txBody>
          <a:bodyPr/>
          <a:lstStyle>
            <a:lvl1pPr>
              <a:defRPr sz="26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5832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619760"/>
            <a:ext cx="3944706" cy="35064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1186743"/>
            <a:ext cx="8229600" cy="1143000"/>
          </a:xfrm>
          <a:prstGeom prst="rect">
            <a:avLst/>
          </a:prstGeom>
        </p:spPr>
        <p:txBody>
          <a:bodyPr/>
          <a:lstStyle>
            <a:lvl1pPr algn="l">
              <a:defRPr sz="3000">
                <a:solidFill>
                  <a:srgbClr val="B34A22"/>
                </a:solidFill>
                <a:latin typeface="Aria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4742095" y="2619760"/>
            <a:ext cx="3944706" cy="35064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459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1"/>
          <p:cNvSpPr txBox="1">
            <a:spLocks/>
          </p:cNvSpPr>
          <p:nvPr userDrawn="1"/>
        </p:nvSpPr>
        <p:spPr>
          <a:xfrm>
            <a:off x="457200" y="1186743"/>
            <a:ext cx="8229600" cy="1143000"/>
          </a:xfrm>
          <a:prstGeom prst="rect">
            <a:avLst/>
          </a:prstGeom>
        </p:spPr>
        <p:txBody>
          <a:bodyPr/>
          <a:lstStyle>
            <a:lvl1pPr algn="l" defTabSz="457200" rtl="0" eaLnBrk="1" latinLnBrk="0" hangingPunct="1">
              <a:spcBef>
                <a:spcPct val="0"/>
              </a:spcBef>
              <a:buNone/>
              <a:defRPr sz="4000" kern="1200">
                <a:solidFill>
                  <a:srgbClr val="006369"/>
                </a:solidFill>
                <a:latin typeface="+mj-lt"/>
                <a:ea typeface="+mj-ea"/>
                <a:cs typeface="+mj-cs"/>
              </a:defRPr>
            </a:lvl1pPr>
          </a:lstStyle>
          <a:p>
            <a:r>
              <a:rPr lang="en-GB" sz="3000" dirty="0" smtClean="0">
                <a:solidFill>
                  <a:srgbClr val="B34A22"/>
                </a:solidFill>
                <a:latin typeface="Arial"/>
              </a:rPr>
              <a:t>Click to edit Master title style</a:t>
            </a:r>
            <a:endParaRPr lang="en-US" sz="3000" dirty="0">
              <a:solidFill>
                <a:srgbClr val="B34A22"/>
              </a:solidFill>
              <a:latin typeface="Arial"/>
            </a:endParaRPr>
          </a:p>
        </p:txBody>
      </p:sp>
      <p:graphicFrame>
        <p:nvGraphicFramePr>
          <p:cNvPr id="14" name="Table 13"/>
          <p:cNvGraphicFramePr>
            <a:graphicFrameLocks noGrp="1"/>
          </p:cNvGraphicFramePr>
          <p:nvPr userDrawn="1">
            <p:extLst>
              <p:ext uri="{D42A27DB-BD31-4B8C-83A1-F6EECF244321}">
                <p14:modId xmlns:p14="http://schemas.microsoft.com/office/powerpoint/2010/main" val="724927086"/>
              </p:ext>
            </p:extLst>
          </p:nvPr>
        </p:nvGraphicFramePr>
        <p:xfrm>
          <a:off x="457202" y="2642546"/>
          <a:ext cx="8068860" cy="2241756"/>
        </p:xfrm>
        <a:graphic>
          <a:graphicData uri="http://schemas.openxmlformats.org/drawingml/2006/table">
            <a:tbl>
              <a:tblPr firstRow="1" bandRow="1">
                <a:tableStyleId>{5C22544A-7EE6-4342-B048-85BDC9FD1C3A}</a:tableStyleId>
              </a:tblPr>
              <a:tblGrid>
                <a:gridCol w="1344810"/>
                <a:gridCol w="1344810"/>
                <a:gridCol w="1344810"/>
                <a:gridCol w="1344810"/>
                <a:gridCol w="1344810"/>
                <a:gridCol w="1344810"/>
              </a:tblGrid>
              <a:tr h="373626">
                <a:tc>
                  <a:txBody>
                    <a:bodyPr/>
                    <a:lstStyle/>
                    <a:p>
                      <a:r>
                        <a:rPr lang="en-US" sz="1400" b="0" dirty="0" smtClean="0">
                          <a:solidFill>
                            <a:srgbClr val="000000"/>
                          </a:solidFill>
                          <a:latin typeface="Arial"/>
                        </a:rPr>
                        <a:t>Table</a:t>
                      </a:r>
                      <a:r>
                        <a:rPr lang="en-US" sz="1400" b="0" baseline="0" dirty="0" smtClean="0">
                          <a:solidFill>
                            <a:srgbClr val="000000"/>
                          </a:solidFill>
                          <a:latin typeface="Arial"/>
                        </a:rPr>
                        <a:t> Head 01</a:t>
                      </a:r>
                      <a:endParaRPr lang="en-US" sz="1400" b="0" dirty="0">
                        <a:solidFill>
                          <a:srgbClr val="000000"/>
                        </a:solidFill>
                        <a:latin typeface="Arial"/>
                      </a:endParaRPr>
                    </a:p>
                  </a:txBody>
                  <a:tcPr marL="84406" marR="84406">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02</a:t>
                      </a:r>
                    </a:p>
                  </a:txBody>
                  <a:tcPr marL="84406" marR="84406">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03</a:t>
                      </a:r>
                    </a:p>
                  </a:txBody>
                  <a:tcPr marL="84406" marR="84406">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04</a:t>
                      </a:r>
                    </a:p>
                  </a:txBody>
                  <a:tcPr marL="84406" marR="84406">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05</a:t>
                      </a:r>
                    </a:p>
                  </a:txBody>
                  <a:tcPr marL="84406" marR="84406">
                    <a:solidFill>
                      <a:schemeClr val="bg1">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a:ea typeface="+mn-ea"/>
                          <a:cs typeface="+mn-cs"/>
                        </a:rPr>
                        <a:t>Table Head 06</a:t>
                      </a:r>
                    </a:p>
                  </a:txBody>
                  <a:tcPr marL="84406" marR="84406">
                    <a:solidFill>
                      <a:schemeClr val="bg1">
                        <a:lumMod val="75000"/>
                      </a:schemeClr>
                    </a:solidFill>
                  </a:tcPr>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r>
              <a:tr h="3736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00" dirty="0" smtClean="0">
                          <a:effectLst/>
                          <a:latin typeface="Arial"/>
                          <a:ea typeface="Times New Roman"/>
                          <a:cs typeface="Times New Roman"/>
                        </a:rPr>
                        <a:t>Table contents</a:t>
                      </a:r>
                      <a:r>
                        <a:rPr lang="en-GB" sz="1000" dirty="0" smtClean="0">
                          <a:effectLst/>
                          <a:latin typeface="Arial"/>
                        </a:rPr>
                        <a:t> </a:t>
                      </a:r>
                      <a:endParaRPr lang="en-US" sz="1000" dirty="0">
                        <a:latin typeface="Arial"/>
                      </a:endParaRPr>
                    </a:p>
                  </a:txBody>
                  <a:tcPr marL="84406" marR="84406"/>
                </a:tc>
              </a:tr>
            </a:tbl>
          </a:graphicData>
        </a:graphic>
      </p:graphicFrame>
    </p:spTree>
    <p:extLst>
      <p:ext uri="{BB962C8B-B14F-4D97-AF65-F5344CB8AC3E}">
        <p14:creationId xmlns:p14="http://schemas.microsoft.com/office/powerpoint/2010/main" val="7352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130431"/>
            <a:ext cx="7772400" cy="1470025"/>
          </a:xfrm>
          <a:prstGeom prst="rect">
            <a:avLst/>
          </a:prstGeom>
        </p:spPr>
        <p:txBody>
          <a:bodyPr/>
          <a:lstStyle>
            <a:lvl1pPr algn="l">
              <a:defRPr>
                <a:solidFill>
                  <a:srgbClr val="B34A22"/>
                </a:solidFill>
                <a:latin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58765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a:prstGeom prst="rect">
            <a:avLst/>
          </a:prstGeom>
        </p:spPr>
        <p:txBody>
          <a:bodyPr anchor="b"/>
          <a:lstStyle>
            <a:lvl1pPr algn="l">
              <a:defRPr sz="2000" b="1">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1435100"/>
            <a:ext cx="5111750" cy="46910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6724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186743"/>
            <a:ext cx="5486400" cy="35408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239320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hyperlink" Target="http://www.nationalarchives.gov.uk/doc/open-government-licence/open-government-licence.htm" TargetMode="External"/><Relationship Id="rId4" Type="http://schemas.openxmlformats.org/officeDocument/2006/relationships/slideLayout" Target="../slideLayouts/slideLayout6.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267465"/>
      </p:ext>
    </p:extLst>
  </p:cSld>
  <p:clrMap bg1="lt1" tx1="dk1" bg2="lt2" tx2="dk2" accent1="accent1" accent2="accent2" accent3="accent3" accent4="accent4" accent5="accent5" accent6="accent6" hlink="hlink" folHlink="folHlink"/>
  <p:sldLayoutIdLst>
    <p:sldLayoutId id="2147483685" r:id="rId1"/>
    <p:sldLayoutId id="2147483686"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cstate="prin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43665464"/>
              </p:ext>
            </p:extLst>
          </p:nvPr>
        </p:nvGraphicFramePr>
        <p:xfrm>
          <a:off x="902678" y="260651"/>
          <a:ext cx="4102448" cy="452007"/>
        </p:xfrm>
        <a:graphic>
          <a:graphicData uri="http://schemas.openxmlformats.org/drawingml/2006/table">
            <a:tbl>
              <a:tblPr firstRow="1" bandRow="1">
                <a:tableStyleId>{5C22544A-7EE6-4342-B048-85BDC9FD1C3A}</a:tableStyleId>
              </a:tblPr>
              <a:tblGrid>
                <a:gridCol w="610839"/>
                <a:gridCol w="467684"/>
                <a:gridCol w="550985"/>
                <a:gridCol w="339969"/>
                <a:gridCol w="2132971"/>
              </a:tblGrid>
              <a:tr h="452007">
                <a:tc>
                  <a:txBody>
                    <a:bodyPr/>
                    <a:lstStyle/>
                    <a:p>
                      <a:pPr algn="l">
                        <a:lnSpc>
                          <a:spcPts val="1400"/>
                        </a:lnSpc>
                        <a:spcAft>
                          <a:spcPts val="370"/>
                        </a:spcAft>
                      </a:pPr>
                      <a:r>
                        <a:rPr lang="en-GB" sz="900" b="1" dirty="0" smtClean="0">
                          <a:solidFill>
                            <a:srgbClr val="000000"/>
                          </a:solidFill>
                          <a:effectLst/>
                          <a:latin typeface="Arial"/>
                          <a:ea typeface="Times New Roman"/>
                          <a:cs typeface="Times New Roman"/>
                        </a:rPr>
                        <a:t>SM1</a:t>
                      </a:r>
                      <a:endParaRPr lang="en-GB" sz="900" b="1" dirty="0">
                        <a:solidFill>
                          <a:srgbClr val="000000"/>
                        </a:solidFill>
                        <a:effectLst/>
                        <a:latin typeface="Arial"/>
                        <a:ea typeface="Times New Roman"/>
                        <a:cs typeface="Times New Roman"/>
                      </a:endParaRPr>
                    </a:p>
                  </a:txBody>
                  <a:tcPr marL="63305" marR="633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dirty="0" smtClean="0">
                          <a:latin typeface="Arial"/>
                        </a:rPr>
                        <a:t> </a:t>
                      </a:r>
                      <a:endParaRPr lang="en-US" dirty="0">
                        <a:latin typeface="Arial"/>
                      </a:endParaRPr>
                    </a:p>
                  </a:txBody>
                  <a:tcPr marL="84406" marR="84406">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ts val="1400"/>
                        </a:lnSpc>
                        <a:spcAft>
                          <a:spcPts val="370"/>
                        </a:spcAft>
                      </a:pPr>
                      <a:r>
                        <a:rPr lang="en-GB" sz="900" b="1" dirty="0" smtClean="0">
                          <a:solidFill>
                            <a:srgbClr val="000000"/>
                          </a:solidFill>
                          <a:effectLst/>
                          <a:latin typeface="Arial"/>
                          <a:ea typeface="Times New Roman"/>
                          <a:cs typeface="Times New Roman"/>
                        </a:rPr>
                        <a:t>2</a:t>
                      </a:r>
                      <a:endParaRPr lang="en-GB" sz="900" b="1" dirty="0">
                        <a:solidFill>
                          <a:srgbClr val="000000"/>
                        </a:solidFill>
                        <a:effectLst/>
                        <a:latin typeface="Arial"/>
                        <a:ea typeface="Times New Roman"/>
                        <a:cs typeface="Times New Roman"/>
                      </a:endParaRPr>
                    </a:p>
                  </a:txBody>
                  <a:tcPr marL="63305" marR="633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ts val="1400"/>
                        </a:lnSpc>
                        <a:spcAft>
                          <a:spcPts val="370"/>
                        </a:spcAft>
                      </a:pPr>
                      <a:endParaRPr lang="en-GB" sz="900" b="1" dirty="0">
                        <a:solidFill>
                          <a:srgbClr val="000000"/>
                        </a:solidFill>
                        <a:effectLst/>
                        <a:latin typeface="Arial"/>
                        <a:ea typeface="Times New Roman"/>
                        <a:cs typeface="Times New Roman"/>
                      </a:endParaRPr>
                    </a:p>
                  </a:txBody>
                  <a:tcPr marL="63305" marR="633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ct val="100000"/>
                        </a:lnSpc>
                        <a:spcAft>
                          <a:spcPts val="370"/>
                        </a:spcAft>
                      </a:pPr>
                      <a:r>
                        <a:rPr lang="en-GB" sz="800" dirty="0" smtClean="0">
                          <a:solidFill>
                            <a:schemeClr val="tx1"/>
                          </a:solidFill>
                          <a:effectLst/>
                          <a:latin typeface="Arial"/>
                          <a:ea typeface="Times New Roman"/>
                          <a:cs typeface="Times New Roman"/>
                        </a:rPr>
                        <a:t>Speaking Module 1</a:t>
                      </a:r>
                      <a:endParaRPr lang="en-GB" sz="700" b="1" dirty="0">
                        <a:solidFill>
                          <a:schemeClr val="tx1"/>
                        </a:solidFill>
                        <a:effectLst/>
                        <a:latin typeface="Arial"/>
                        <a:ea typeface="Times New Roman"/>
                        <a:cs typeface="Times New Roman"/>
                      </a:endParaRPr>
                    </a:p>
                  </a:txBody>
                  <a:tcPr marL="63305" marR="6330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8" name="Footer Placeholder 4"/>
          <p:cNvSpPr txBox="1">
            <a:spLocks/>
          </p:cNvSpPr>
          <p:nvPr/>
        </p:nvSpPr>
        <p:spPr>
          <a:xfrm>
            <a:off x="533639" y="6356354"/>
            <a:ext cx="548616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pPr>
            <a:r>
              <a:rPr lang="en-US" sz="800" dirty="0" smtClean="0">
                <a:solidFill>
                  <a:srgbClr val="000000"/>
                </a:solidFill>
                <a:latin typeface="Arial"/>
                <a:hlinkClick r:id="rId10"/>
                <a:hlinkMouseOver r:id="" action="ppaction://hlinkshowjump?jump=nextslide"/>
              </a:rPr>
              <a:t>Produced by CfBT Education Trust on behalf of the Department for Education </a:t>
            </a:r>
            <a:endParaRPr lang="en-US" sz="800" dirty="0" smtClean="0">
              <a:solidFill>
                <a:srgbClr val="000000"/>
              </a:solidFill>
              <a:latin typeface="Arial"/>
            </a:endParaRPr>
          </a:p>
          <a:p>
            <a:pPr>
              <a:lnSpc>
                <a:spcPct val="120000"/>
              </a:lnSpc>
            </a:pPr>
            <a:r>
              <a:rPr lang="en-US" sz="800" dirty="0" smtClean="0">
                <a:solidFill>
                  <a:srgbClr val="000000"/>
                </a:solidFill>
                <a:latin typeface="Arial"/>
              </a:rPr>
              <a:t>© Crown copyright 2012</a:t>
            </a:r>
            <a:endParaRPr lang="en-US" sz="800" dirty="0">
              <a:solidFill>
                <a:srgbClr val="000000"/>
              </a:solidFill>
              <a:latin typeface="Arial"/>
            </a:endParaRPr>
          </a:p>
        </p:txBody>
      </p:sp>
      <p:sp>
        <p:nvSpPr>
          <p:cNvPr id="9" name="Slide Number Placeholder 5"/>
          <p:cNvSpPr txBox="1">
            <a:spLocks/>
          </p:cNvSpPr>
          <p:nvPr/>
        </p:nvSpPr>
        <p:spPr>
          <a:xfrm>
            <a:off x="8296518" y="6356354"/>
            <a:ext cx="32040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6B69579-9FE7-BC44-9FB1-9838DDB5AC5B}" type="slidenum">
              <a:rPr lang="en-US" sz="800" smtClean="0">
                <a:latin typeface="Arial"/>
              </a:rPr>
              <a:pPr algn="r"/>
              <a:t>‹#›</a:t>
            </a:fld>
            <a:endParaRPr lang="en-US" sz="800" dirty="0">
              <a:latin typeface="Arial"/>
            </a:endParaRPr>
          </a:p>
        </p:txBody>
      </p:sp>
    </p:spTree>
    <p:extLst>
      <p:ext uri="{BB962C8B-B14F-4D97-AF65-F5344CB8AC3E}">
        <p14:creationId xmlns:p14="http://schemas.microsoft.com/office/powerpoint/2010/main" val="242097927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0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26746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14.tif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www.cilt.org.uk/secondary/14-19/teaching_strategies/target_language/case_studies/spontaneous_talk_by_100_tl/interview_video_6.aspx"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www.cilt.org.uk/secondary/14-19/teaching_strategies/target_language/case_studies/spontaneous_talk_by_100_tl/interview_video_8.aspx" TargetMode="External"/><Relationship Id="rId4" Type="http://schemas.openxmlformats.org/officeDocument/2006/relationships/hyperlink" Target="http://www.cilt.org.uk/secondary/14-19/teaching_strategies/target_language/case_studies/spontaneous_talk_by_100_tl/interview_video_7.asp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www.cilt.org.uk/secondary/14-19/teaching_strategies/target_language.asp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webarchive.nationalarchives.gov.uk/20110809101133/nsonline.org.uk/mf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tinyurl.com/OfstedLangsJan201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Subtitle 2"/>
          <p:cNvSpPr txBox="1">
            <a:spLocks/>
          </p:cNvSpPr>
          <p:nvPr/>
        </p:nvSpPr>
        <p:spPr>
          <a:xfrm>
            <a:off x="517396" y="4253911"/>
            <a:ext cx="70866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GB" sz="3000" dirty="0" smtClean="0">
                <a:solidFill>
                  <a:srgbClr val="FFFFFF"/>
                </a:solidFill>
                <a:latin typeface="Arial" charset="0"/>
                <a:cs typeface="Arial" charset="0"/>
              </a:rPr>
              <a:t>Speaking Module 1 (SM1)</a:t>
            </a:r>
          </a:p>
          <a:p>
            <a:pPr>
              <a:buNone/>
            </a:pPr>
            <a:r>
              <a:rPr lang="en-GB" sz="1600" dirty="0" smtClean="0">
                <a:solidFill>
                  <a:prstClr val="white"/>
                </a:solidFill>
                <a:latin typeface="Arial" charset="0"/>
                <a:cs typeface="Arial" charset="0"/>
              </a:rPr>
              <a:t>Resource 2</a:t>
            </a:r>
          </a:p>
          <a:p>
            <a:pPr marL="0" indent="0" fontAlgn="auto">
              <a:spcAft>
                <a:spcPts val="0"/>
              </a:spcAft>
              <a:buFont typeface="Arial"/>
              <a:buNone/>
            </a:pPr>
            <a:endParaRPr lang="en-GB" sz="1600" dirty="0" smtClean="0">
              <a:solidFill>
                <a:srgbClr val="FFFFFF"/>
              </a:solidFill>
              <a:latin typeface="Arial"/>
            </a:endParaRPr>
          </a:p>
        </p:txBody>
      </p:sp>
    </p:spTree>
    <p:extLst>
      <p:ext uri="{BB962C8B-B14F-4D97-AF65-F5344CB8AC3E}">
        <p14:creationId xmlns:p14="http://schemas.microsoft.com/office/powerpoint/2010/main" val="3539927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1196975"/>
            <a:ext cx="8207375" cy="719138"/>
          </a:xfrm>
        </p:spPr>
        <p:txBody>
          <a:bodyPr/>
          <a:lstStyle/>
          <a:p>
            <a:r>
              <a:rPr lang="en-US" b="1" dirty="0"/>
              <a:t>d</a:t>
            </a:r>
            <a:r>
              <a:rPr lang="en-US" b="1" dirty="0" smtClean="0"/>
              <a:t>ie </a:t>
            </a:r>
            <a:r>
              <a:rPr lang="en-US" b="1" dirty="0" err="1" smtClean="0"/>
              <a:t>Tage</a:t>
            </a:r>
            <a:endParaRPr lang="en-US" b="1" dirty="0"/>
          </a:p>
        </p:txBody>
      </p:sp>
      <p:sp>
        <p:nvSpPr>
          <p:cNvPr id="3" name="Content Placeholder 2"/>
          <p:cNvSpPr>
            <a:spLocks noGrp="1"/>
          </p:cNvSpPr>
          <p:nvPr>
            <p:ph idx="1"/>
          </p:nvPr>
        </p:nvSpPr>
        <p:spPr>
          <a:xfrm>
            <a:off x="3563888" y="1916112"/>
            <a:ext cx="2520280" cy="4249738"/>
          </a:xfrm>
        </p:spPr>
        <p:txBody>
          <a:bodyPr/>
          <a:lstStyle/>
          <a:p>
            <a:pPr marL="0" indent="0">
              <a:buNone/>
            </a:pPr>
            <a:r>
              <a:rPr lang="en-US" dirty="0" err="1" smtClean="0">
                <a:solidFill>
                  <a:schemeClr val="tx1"/>
                </a:solidFill>
              </a:rPr>
              <a:t>Montag</a:t>
            </a:r>
            <a:endParaRPr lang="en-US" dirty="0" smtClean="0">
              <a:solidFill>
                <a:schemeClr val="tx1"/>
              </a:solidFill>
            </a:endParaRPr>
          </a:p>
          <a:p>
            <a:pPr marL="0" indent="0">
              <a:buNone/>
            </a:pPr>
            <a:r>
              <a:rPr lang="en-US" dirty="0" err="1" smtClean="0">
                <a:solidFill>
                  <a:schemeClr val="tx1"/>
                </a:solidFill>
              </a:rPr>
              <a:t>Dienstag</a:t>
            </a:r>
            <a:endParaRPr lang="en-US" dirty="0" smtClean="0">
              <a:solidFill>
                <a:schemeClr val="tx1"/>
              </a:solidFill>
            </a:endParaRPr>
          </a:p>
          <a:p>
            <a:pPr marL="0" indent="0">
              <a:buNone/>
            </a:pPr>
            <a:r>
              <a:rPr lang="en-US" dirty="0" err="1" smtClean="0">
                <a:solidFill>
                  <a:schemeClr val="tx1"/>
                </a:solidFill>
              </a:rPr>
              <a:t>Mittwoch</a:t>
            </a:r>
            <a:endParaRPr lang="en-US" dirty="0" smtClean="0">
              <a:solidFill>
                <a:schemeClr val="tx1"/>
              </a:solidFill>
            </a:endParaRPr>
          </a:p>
          <a:p>
            <a:pPr marL="0" indent="0">
              <a:buNone/>
            </a:pPr>
            <a:r>
              <a:rPr lang="en-US" dirty="0" err="1" smtClean="0">
                <a:solidFill>
                  <a:schemeClr val="tx1"/>
                </a:solidFill>
              </a:rPr>
              <a:t>Donnerstag</a:t>
            </a:r>
            <a:endParaRPr lang="en-US" dirty="0" smtClean="0">
              <a:solidFill>
                <a:schemeClr val="tx1"/>
              </a:solidFill>
            </a:endParaRPr>
          </a:p>
          <a:p>
            <a:pPr marL="0" indent="0">
              <a:buNone/>
            </a:pPr>
            <a:r>
              <a:rPr lang="en-US" dirty="0" err="1" smtClean="0">
                <a:solidFill>
                  <a:schemeClr val="tx1"/>
                </a:solidFill>
              </a:rPr>
              <a:t>Freitag</a:t>
            </a:r>
            <a:endParaRPr lang="en-US" dirty="0" smtClean="0">
              <a:solidFill>
                <a:schemeClr val="tx1"/>
              </a:solidFill>
            </a:endParaRPr>
          </a:p>
          <a:p>
            <a:pPr marL="0" indent="0">
              <a:buNone/>
            </a:pPr>
            <a:r>
              <a:rPr lang="en-US" dirty="0" err="1" smtClean="0">
                <a:solidFill>
                  <a:schemeClr val="tx1"/>
                </a:solidFill>
              </a:rPr>
              <a:t>Samstag</a:t>
            </a:r>
            <a:endParaRPr lang="en-US" dirty="0" smtClean="0">
              <a:solidFill>
                <a:schemeClr val="tx1"/>
              </a:solidFill>
            </a:endParaRPr>
          </a:p>
          <a:p>
            <a:pPr marL="0" indent="0">
              <a:buNone/>
            </a:pPr>
            <a:r>
              <a:rPr lang="en-US" dirty="0" smtClean="0">
                <a:solidFill>
                  <a:schemeClr val="tx1"/>
                </a:solidFill>
              </a:rPr>
              <a:t>Sonntag</a:t>
            </a:r>
            <a:endParaRPr lang="en-US" dirty="0">
              <a:solidFill>
                <a:schemeClr val="tx1"/>
              </a:solidFill>
            </a:endParaRPr>
          </a:p>
        </p:txBody>
      </p:sp>
    </p:spTree>
    <p:extLst>
      <p:ext uri="{BB962C8B-B14F-4D97-AF65-F5344CB8AC3E}">
        <p14:creationId xmlns:p14="http://schemas.microsoft.com/office/powerpoint/2010/main" val="22994103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88" y="1196975"/>
            <a:ext cx="8229600" cy="719138"/>
          </a:xfrm>
        </p:spPr>
        <p:txBody>
          <a:bodyPr/>
          <a:lstStyle/>
          <a:p>
            <a:r>
              <a:rPr lang="en-US" b="1" dirty="0" smtClean="0"/>
              <a:t>Applying phonics of new vocabulary</a:t>
            </a:r>
            <a:endParaRPr lang="en-US" b="1" dirty="0"/>
          </a:p>
        </p:txBody>
      </p:sp>
      <p:pic>
        <p:nvPicPr>
          <p:cNvPr id="6" name="Content Placeholder 5" descr="Bahnhof.jpg"/>
          <p:cNvPicPr>
            <a:picLocks noGrp="1" noChangeAspect="1"/>
          </p:cNvPicPr>
          <p:nvPr>
            <p:ph idx="1"/>
          </p:nvPr>
        </p:nvPicPr>
        <p:blipFill>
          <a:blip r:embed="rId2" cstate="email">
            <a:extLst>
              <a:ext uri="{28A0092B-C50C-407E-A947-70E740481C1C}">
                <a14:useLocalDpi xmlns:a14="http://schemas.microsoft.com/office/drawing/2010/main" val="0"/>
              </a:ext>
            </a:extLst>
          </a:blip>
          <a:srcRect t="7729" b="7729"/>
          <a:stretch>
            <a:fillRect/>
          </a:stretch>
        </p:blipFill>
        <p:spPr>
          <a:xfrm>
            <a:off x="468313" y="1916113"/>
            <a:ext cx="2807543" cy="1780169"/>
          </a:xfrm>
        </p:spPr>
      </p:pic>
      <p:pic>
        <p:nvPicPr>
          <p:cNvPr id="7" name="Picture 6" descr="Wagen.jpg"/>
          <p:cNvPicPr>
            <a:picLocks noChangeAspect="1"/>
          </p:cNvPicPr>
          <p:nvPr/>
        </p:nvPicPr>
        <p:blipFill rotWithShape="1">
          <a:blip r:embed="rId3" cstate="email">
            <a:extLst>
              <a:ext uri="{28A0092B-C50C-407E-A947-70E740481C1C}">
                <a14:useLocalDpi xmlns:a14="http://schemas.microsoft.com/office/drawing/2010/main" val="0"/>
              </a:ext>
            </a:extLst>
          </a:blip>
          <a:srcRect r="450" b="23076"/>
          <a:stretch/>
        </p:blipFill>
        <p:spPr>
          <a:xfrm>
            <a:off x="5443910" y="1916113"/>
            <a:ext cx="3231778" cy="1872927"/>
          </a:xfrm>
          <a:prstGeom prst="rect">
            <a:avLst/>
          </a:prstGeom>
        </p:spPr>
      </p:pic>
      <p:pic>
        <p:nvPicPr>
          <p:cNvPr id="8" name="Picture 7" descr="Winter.jpeg.tif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44377" y="3887517"/>
            <a:ext cx="3528392" cy="2278333"/>
          </a:xfrm>
          <a:prstGeom prst="rect">
            <a:avLst/>
          </a:prstGeom>
        </p:spPr>
      </p:pic>
      <p:sp>
        <p:nvSpPr>
          <p:cNvPr id="9" name="TextBox 8"/>
          <p:cNvSpPr txBox="1"/>
          <p:nvPr/>
        </p:nvSpPr>
        <p:spPr>
          <a:xfrm>
            <a:off x="3275856" y="1916113"/>
            <a:ext cx="1512168" cy="523220"/>
          </a:xfrm>
          <a:prstGeom prst="rect">
            <a:avLst/>
          </a:prstGeom>
          <a:noFill/>
        </p:spPr>
        <p:txBody>
          <a:bodyPr wrap="square" rtlCol="0">
            <a:spAutoFit/>
          </a:bodyPr>
          <a:lstStyle/>
          <a:p>
            <a:pPr algn="l"/>
            <a:r>
              <a:rPr lang="en-US" sz="2800" dirty="0" err="1" smtClean="0">
                <a:latin typeface="Arial" pitchFamily="34" charset="0"/>
                <a:cs typeface="Arial" pitchFamily="34" charset="0"/>
              </a:rPr>
              <a:t>Bahnhof</a:t>
            </a:r>
            <a:endParaRPr lang="en-US" sz="2800" dirty="0">
              <a:latin typeface="Arial" pitchFamily="34" charset="0"/>
              <a:cs typeface="Arial" pitchFamily="34" charset="0"/>
            </a:endParaRPr>
          </a:p>
        </p:txBody>
      </p:sp>
      <p:sp>
        <p:nvSpPr>
          <p:cNvPr id="11" name="TextBox 10"/>
          <p:cNvSpPr txBox="1"/>
          <p:nvPr/>
        </p:nvSpPr>
        <p:spPr>
          <a:xfrm>
            <a:off x="5436096" y="3789040"/>
            <a:ext cx="2016224" cy="523220"/>
          </a:xfrm>
          <a:prstGeom prst="rect">
            <a:avLst/>
          </a:prstGeom>
          <a:noFill/>
        </p:spPr>
        <p:txBody>
          <a:bodyPr wrap="square" rtlCol="0">
            <a:spAutoFit/>
          </a:bodyPr>
          <a:lstStyle/>
          <a:p>
            <a:pPr algn="l"/>
            <a:r>
              <a:rPr lang="en-US" sz="2800" dirty="0" err="1" smtClean="0">
                <a:latin typeface="Arial" pitchFamily="34" charset="0"/>
                <a:cs typeface="Arial" pitchFamily="34" charset="0"/>
              </a:rPr>
              <a:t>Wagen</a:t>
            </a:r>
            <a:endParaRPr lang="en-US" sz="2800" dirty="0">
              <a:latin typeface="Arial" pitchFamily="34" charset="0"/>
              <a:cs typeface="Arial" pitchFamily="34" charset="0"/>
            </a:endParaRPr>
          </a:p>
        </p:txBody>
      </p:sp>
      <p:sp>
        <p:nvSpPr>
          <p:cNvPr id="12" name="TextBox 11"/>
          <p:cNvSpPr txBox="1"/>
          <p:nvPr/>
        </p:nvSpPr>
        <p:spPr>
          <a:xfrm>
            <a:off x="4572000" y="5642630"/>
            <a:ext cx="1512168" cy="523220"/>
          </a:xfrm>
          <a:prstGeom prst="rect">
            <a:avLst/>
          </a:prstGeom>
          <a:noFill/>
        </p:spPr>
        <p:txBody>
          <a:bodyPr wrap="square" rtlCol="0">
            <a:spAutoFit/>
          </a:bodyPr>
          <a:lstStyle/>
          <a:p>
            <a:pPr algn="l"/>
            <a:r>
              <a:rPr lang="en-US" sz="2800" dirty="0" smtClean="0">
                <a:latin typeface="Arial" pitchFamily="34" charset="0"/>
                <a:cs typeface="Arial" pitchFamily="34" charset="0"/>
              </a:rPr>
              <a:t>Winter</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6488535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1196975"/>
            <a:ext cx="8207375" cy="719138"/>
          </a:xfrm>
        </p:spPr>
        <p:txBody>
          <a:bodyPr/>
          <a:lstStyle/>
          <a:p>
            <a:r>
              <a:rPr lang="en-US" b="1" dirty="0" err="1" smtClean="0"/>
              <a:t>Kalender</a:t>
            </a:r>
            <a:r>
              <a:rPr lang="en-US" b="1" dirty="0" smtClean="0"/>
              <a:t> 2013</a:t>
            </a:r>
            <a:endParaRPr lang="en-US" b="1" dirty="0"/>
          </a:p>
        </p:txBody>
      </p:sp>
      <p:sp>
        <p:nvSpPr>
          <p:cNvPr id="3" name="Content Placeholder 2"/>
          <p:cNvSpPr>
            <a:spLocks noGrp="1"/>
          </p:cNvSpPr>
          <p:nvPr>
            <p:ph idx="1"/>
          </p:nvPr>
        </p:nvSpPr>
        <p:spPr>
          <a:xfrm>
            <a:off x="468313" y="1916113"/>
            <a:ext cx="7272039" cy="3529111"/>
          </a:xfrm>
        </p:spPr>
        <p:txBody>
          <a:bodyPr numCol="3">
            <a:normAutofit/>
          </a:bodyPr>
          <a:lstStyle/>
          <a:p>
            <a:pPr marL="0" indent="0">
              <a:buNone/>
            </a:pPr>
            <a:r>
              <a:rPr lang="en-US" sz="1800" dirty="0" smtClean="0">
                <a:solidFill>
                  <a:schemeClr val="tx1"/>
                </a:solidFill>
              </a:rPr>
              <a:t>01. </a:t>
            </a:r>
            <a:r>
              <a:rPr lang="en-US" sz="1800" dirty="0" err="1" smtClean="0">
                <a:solidFill>
                  <a:schemeClr val="tx1"/>
                </a:solidFill>
              </a:rPr>
              <a:t>Januar</a:t>
            </a:r>
            <a:r>
              <a:rPr lang="en-US" sz="1800" dirty="0" smtClean="0">
                <a:solidFill>
                  <a:schemeClr val="tx1"/>
                </a:solidFill>
              </a:rPr>
              <a:t> 2013		</a:t>
            </a:r>
          </a:p>
          <a:p>
            <a:pPr marL="0" indent="0">
              <a:buNone/>
            </a:pPr>
            <a:r>
              <a:rPr lang="en-US" sz="1800" dirty="0" smtClean="0">
                <a:solidFill>
                  <a:schemeClr val="tx1"/>
                </a:solidFill>
              </a:rPr>
              <a:t>02. </a:t>
            </a:r>
            <a:r>
              <a:rPr lang="en-US" sz="1800" dirty="0" err="1" smtClean="0">
                <a:solidFill>
                  <a:schemeClr val="tx1"/>
                </a:solidFill>
              </a:rPr>
              <a:t>Januar</a:t>
            </a:r>
            <a:r>
              <a:rPr lang="en-US" sz="1800" dirty="0" smtClean="0">
                <a:solidFill>
                  <a:schemeClr val="tx1"/>
                </a:solidFill>
              </a:rPr>
              <a:t> 2013</a:t>
            </a:r>
          </a:p>
          <a:p>
            <a:pPr marL="0" indent="0">
              <a:buNone/>
            </a:pPr>
            <a:r>
              <a:rPr lang="en-US" sz="1800" dirty="0" smtClean="0">
                <a:solidFill>
                  <a:schemeClr val="tx1"/>
                </a:solidFill>
              </a:rPr>
              <a:t>29. </a:t>
            </a:r>
            <a:r>
              <a:rPr lang="en-US" sz="1800" dirty="0" err="1" smtClean="0">
                <a:solidFill>
                  <a:schemeClr val="tx1"/>
                </a:solidFill>
              </a:rPr>
              <a:t>März</a:t>
            </a:r>
            <a:r>
              <a:rPr lang="en-US" sz="1800" dirty="0" smtClean="0">
                <a:solidFill>
                  <a:schemeClr val="tx1"/>
                </a:solidFill>
              </a:rPr>
              <a:t> 2013</a:t>
            </a:r>
          </a:p>
          <a:p>
            <a:pPr marL="0" indent="0">
              <a:buNone/>
            </a:pPr>
            <a:r>
              <a:rPr lang="en-US" sz="1800" dirty="0" smtClean="0">
                <a:solidFill>
                  <a:schemeClr val="tx1"/>
                </a:solidFill>
              </a:rPr>
              <a:t>01. April 2013</a:t>
            </a:r>
          </a:p>
          <a:p>
            <a:pPr marL="0" indent="0">
              <a:buNone/>
            </a:pPr>
            <a:r>
              <a:rPr lang="en-US" sz="1800" dirty="0" smtClean="0">
                <a:solidFill>
                  <a:schemeClr val="tx1"/>
                </a:solidFill>
              </a:rPr>
              <a:t>09. Mai 2013</a:t>
            </a:r>
          </a:p>
          <a:p>
            <a:pPr marL="0" indent="0">
              <a:buNone/>
            </a:pPr>
            <a:r>
              <a:rPr lang="en-US" sz="1800" dirty="0" smtClean="0">
                <a:solidFill>
                  <a:schemeClr val="tx1"/>
                </a:solidFill>
              </a:rPr>
              <a:t>20. Mai 2013</a:t>
            </a:r>
          </a:p>
          <a:p>
            <a:pPr marL="0" indent="0">
              <a:buNone/>
            </a:pPr>
            <a:r>
              <a:rPr lang="en-US" sz="1800" dirty="0" smtClean="0">
                <a:solidFill>
                  <a:schemeClr val="tx1"/>
                </a:solidFill>
              </a:rPr>
              <a:t>01. August 2013</a:t>
            </a:r>
          </a:p>
          <a:p>
            <a:pPr marL="0" indent="0">
              <a:buNone/>
            </a:pPr>
            <a:endParaRPr lang="en-US" sz="1800" dirty="0" smtClean="0">
              <a:solidFill>
                <a:schemeClr val="tx1"/>
              </a:solidFill>
            </a:endParaRPr>
          </a:p>
          <a:p>
            <a:pPr marL="0" indent="0">
              <a:buNone/>
            </a:pPr>
            <a:r>
              <a:rPr lang="en-US" sz="1800" dirty="0" smtClean="0">
                <a:solidFill>
                  <a:schemeClr val="tx1"/>
                </a:solidFill>
              </a:rPr>
              <a:t>25. </a:t>
            </a:r>
            <a:r>
              <a:rPr lang="en-US" sz="1800" dirty="0" err="1" smtClean="0">
                <a:solidFill>
                  <a:schemeClr val="tx1"/>
                </a:solidFill>
              </a:rPr>
              <a:t>Dezember</a:t>
            </a:r>
            <a:r>
              <a:rPr lang="en-US" sz="1800" dirty="0" smtClean="0">
                <a:solidFill>
                  <a:schemeClr val="tx1"/>
                </a:solidFill>
              </a:rPr>
              <a:t> 2013</a:t>
            </a:r>
          </a:p>
          <a:p>
            <a:pPr marL="0" indent="0">
              <a:buNone/>
            </a:pPr>
            <a:r>
              <a:rPr lang="en-US" sz="1800" dirty="0" smtClean="0">
                <a:solidFill>
                  <a:schemeClr val="tx1"/>
                </a:solidFill>
              </a:rPr>
              <a:t>26. </a:t>
            </a:r>
            <a:r>
              <a:rPr lang="en-US" sz="1800" dirty="0" err="1" smtClean="0">
                <a:solidFill>
                  <a:schemeClr val="tx1"/>
                </a:solidFill>
              </a:rPr>
              <a:t>Dezember</a:t>
            </a:r>
            <a:r>
              <a:rPr lang="en-US" sz="1800" dirty="0" smtClean="0">
                <a:solidFill>
                  <a:schemeClr val="tx1"/>
                </a:solidFill>
              </a:rPr>
              <a:t> 2013</a:t>
            </a:r>
          </a:p>
          <a:p>
            <a:pPr marL="0" indent="0">
              <a:buNone/>
            </a:pPr>
            <a:endParaRPr lang="en-US"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smtClean="0">
              <a:solidFill>
                <a:schemeClr val="tx1"/>
              </a:solidFill>
            </a:endParaRPr>
          </a:p>
          <a:p>
            <a:pPr marL="0" indent="0">
              <a:buNone/>
            </a:pPr>
            <a:endParaRPr lang="en-US" sz="2000" dirty="0" smtClean="0">
              <a:solidFill>
                <a:schemeClr val="tx1"/>
              </a:solidFill>
            </a:endParaRPr>
          </a:p>
        </p:txBody>
      </p:sp>
      <p:sp>
        <p:nvSpPr>
          <p:cNvPr id="4" name="Content Placeholder 2"/>
          <p:cNvSpPr txBox="1">
            <a:spLocks/>
          </p:cNvSpPr>
          <p:nvPr/>
        </p:nvSpPr>
        <p:spPr>
          <a:xfrm>
            <a:off x="3182035" y="1916832"/>
            <a:ext cx="7272039" cy="3529111"/>
          </a:xfrm>
          <a:prstGeom prst="rect">
            <a:avLst/>
          </a:prstGeom>
        </p:spPr>
        <p:txBody>
          <a:bodyPr vert="horz" lIns="91440" tIns="45720" rIns="91440" bIns="45720" numCol="3" rtlCol="0">
            <a:normAutofit/>
          </a:bodyPr>
          <a:lstStyle>
            <a:lvl1pPr marL="342900" indent="-342900" algn="l" defTabSz="457200" rtl="0" eaLnBrk="1" latinLnBrk="0" hangingPunct="1">
              <a:spcBef>
                <a:spcPct val="20000"/>
              </a:spcBef>
              <a:buFont typeface="Arial"/>
              <a:buChar char="•"/>
              <a:defRPr sz="26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err="1">
                <a:solidFill>
                  <a:schemeClr val="tx1"/>
                </a:solidFill>
              </a:rPr>
              <a:t>Dienstag</a:t>
            </a:r>
            <a:endParaRPr lang="en-US" sz="1800" dirty="0">
              <a:solidFill>
                <a:schemeClr val="tx1"/>
              </a:solidFill>
            </a:endParaRPr>
          </a:p>
          <a:p>
            <a:pPr marL="0" indent="0">
              <a:buNone/>
            </a:pPr>
            <a:r>
              <a:rPr lang="en-US" sz="1800" dirty="0" err="1">
                <a:solidFill>
                  <a:schemeClr val="tx1"/>
                </a:solidFill>
              </a:rPr>
              <a:t>Mittwoch</a:t>
            </a:r>
            <a:endParaRPr lang="en-US" sz="1800" dirty="0">
              <a:solidFill>
                <a:schemeClr val="tx1"/>
              </a:solidFill>
            </a:endParaRPr>
          </a:p>
          <a:p>
            <a:pPr marL="0" indent="0">
              <a:buNone/>
            </a:pPr>
            <a:r>
              <a:rPr lang="en-US" sz="1800" dirty="0" err="1">
                <a:solidFill>
                  <a:schemeClr val="tx1"/>
                </a:solidFill>
              </a:rPr>
              <a:t>Freitag</a:t>
            </a:r>
            <a:endParaRPr lang="en-US" sz="1800" dirty="0">
              <a:solidFill>
                <a:schemeClr val="tx1"/>
              </a:solidFill>
            </a:endParaRPr>
          </a:p>
          <a:p>
            <a:pPr marL="0" indent="0">
              <a:buNone/>
            </a:pPr>
            <a:r>
              <a:rPr lang="en-US" sz="1800" dirty="0" err="1">
                <a:solidFill>
                  <a:schemeClr val="tx1"/>
                </a:solidFill>
              </a:rPr>
              <a:t>Montag</a:t>
            </a:r>
            <a:endParaRPr lang="en-US" sz="1800" dirty="0">
              <a:solidFill>
                <a:schemeClr val="tx1"/>
              </a:solidFill>
            </a:endParaRPr>
          </a:p>
          <a:p>
            <a:pPr marL="0" indent="0">
              <a:buNone/>
            </a:pPr>
            <a:r>
              <a:rPr lang="en-US" sz="1800" dirty="0" err="1">
                <a:solidFill>
                  <a:schemeClr val="tx1"/>
                </a:solidFill>
              </a:rPr>
              <a:t>Donnerstag</a:t>
            </a:r>
            <a:endParaRPr lang="en-US" sz="1800" dirty="0">
              <a:solidFill>
                <a:schemeClr val="tx1"/>
              </a:solidFill>
            </a:endParaRPr>
          </a:p>
          <a:p>
            <a:pPr marL="0" indent="0">
              <a:buNone/>
            </a:pPr>
            <a:r>
              <a:rPr lang="en-US" sz="1800" dirty="0" err="1">
                <a:solidFill>
                  <a:schemeClr val="tx1"/>
                </a:solidFill>
              </a:rPr>
              <a:t>Montag</a:t>
            </a:r>
            <a:endParaRPr lang="en-US" sz="1800" dirty="0">
              <a:solidFill>
                <a:schemeClr val="tx1"/>
              </a:solidFill>
            </a:endParaRPr>
          </a:p>
          <a:p>
            <a:pPr marL="0" indent="0">
              <a:buNone/>
            </a:pPr>
            <a:r>
              <a:rPr lang="en-US" sz="1800" dirty="0" err="1">
                <a:solidFill>
                  <a:schemeClr val="tx1"/>
                </a:solidFill>
              </a:rPr>
              <a:t>Donnerstag</a:t>
            </a:r>
            <a:endParaRPr lang="en-US" sz="1800" dirty="0">
              <a:solidFill>
                <a:schemeClr val="tx1"/>
              </a:solidFill>
            </a:endParaRPr>
          </a:p>
          <a:p>
            <a:pPr marL="0" indent="0">
              <a:buFont typeface="Arial"/>
              <a:buNone/>
            </a:pPr>
            <a:endParaRPr lang="en-US" sz="1800" dirty="0" smtClean="0">
              <a:solidFill>
                <a:schemeClr val="tx1"/>
              </a:solidFill>
            </a:endParaRPr>
          </a:p>
          <a:p>
            <a:pPr marL="0" indent="0">
              <a:buNone/>
            </a:pPr>
            <a:r>
              <a:rPr lang="en-US" sz="1800" dirty="0" err="1" smtClean="0">
                <a:solidFill>
                  <a:schemeClr val="tx1"/>
                </a:solidFill>
              </a:rPr>
              <a:t>Mittwoch</a:t>
            </a:r>
            <a:endParaRPr lang="en-US" sz="1800" dirty="0">
              <a:solidFill>
                <a:schemeClr val="tx1"/>
              </a:solidFill>
            </a:endParaRPr>
          </a:p>
          <a:p>
            <a:pPr marL="0" indent="0">
              <a:buNone/>
            </a:pPr>
            <a:r>
              <a:rPr lang="en-US" sz="1800" dirty="0" err="1" smtClean="0">
                <a:solidFill>
                  <a:schemeClr val="tx1"/>
                </a:solidFill>
              </a:rPr>
              <a:t>Donnerstag</a:t>
            </a:r>
            <a:endParaRPr lang="en-US" sz="1800"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sz="2000" dirty="0" smtClean="0">
              <a:solidFill>
                <a:schemeClr val="tx1"/>
              </a:solidFill>
            </a:endParaRPr>
          </a:p>
        </p:txBody>
      </p:sp>
      <p:sp>
        <p:nvSpPr>
          <p:cNvPr id="5" name="Content Placeholder 2"/>
          <p:cNvSpPr txBox="1">
            <a:spLocks/>
          </p:cNvSpPr>
          <p:nvPr/>
        </p:nvSpPr>
        <p:spPr>
          <a:xfrm>
            <a:off x="5724128" y="1924471"/>
            <a:ext cx="7272039" cy="3529111"/>
          </a:xfrm>
          <a:prstGeom prst="rect">
            <a:avLst/>
          </a:prstGeom>
        </p:spPr>
        <p:txBody>
          <a:bodyPr vert="horz" lIns="91440" tIns="45720" rIns="91440" bIns="45720" numCol="3" rtlCol="0">
            <a:normAutofit/>
          </a:bodyPr>
          <a:lstStyle>
            <a:lvl1pPr marL="342900" indent="-342900" algn="l" defTabSz="457200" rtl="0" eaLnBrk="1" latinLnBrk="0" hangingPunct="1">
              <a:spcBef>
                <a:spcPct val="20000"/>
              </a:spcBef>
              <a:buFont typeface="Arial"/>
              <a:buChar char="•"/>
              <a:defRPr sz="2600" kern="1200">
                <a:solidFill>
                  <a:srgbClr val="B34A22"/>
                </a:solidFill>
                <a:latin typeface="Arial"/>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err="1">
                <a:solidFill>
                  <a:schemeClr val="tx1"/>
                </a:solidFill>
              </a:rPr>
              <a:t>Neujahrstag</a:t>
            </a:r>
            <a:endParaRPr lang="en-US" sz="1800" dirty="0">
              <a:solidFill>
                <a:schemeClr val="tx1"/>
              </a:solidFill>
            </a:endParaRPr>
          </a:p>
          <a:p>
            <a:pPr marL="0" indent="0">
              <a:buNone/>
            </a:pPr>
            <a:r>
              <a:rPr lang="en-US" sz="1800" dirty="0" err="1">
                <a:solidFill>
                  <a:schemeClr val="tx1"/>
                </a:solidFill>
              </a:rPr>
              <a:t>Berchtoldstag</a:t>
            </a:r>
            <a:endParaRPr lang="en-US" sz="1800" dirty="0">
              <a:solidFill>
                <a:schemeClr val="tx1"/>
              </a:solidFill>
            </a:endParaRPr>
          </a:p>
          <a:p>
            <a:pPr marL="0" indent="0">
              <a:buNone/>
            </a:pPr>
            <a:r>
              <a:rPr lang="en-US" sz="1800" dirty="0" err="1">
                <a:solidFill>
                  <a:schemeClr val="tx1"/>
                </a:solidFill>
              </a:rPr>
              <a:t>Karfreitag</a:t>
            </a:r>
            <a:endParaRPr lang="en-US" sz="1800" dirty="0">
              <a:solidFill>
                <a:schemeClr val="tx1"/>
              </a:solidFill>
            </a:endParaRPr>
          </a:p>
          <a:p>
            <a:pPr marL="0" indent="0">
              <a:buNone/>
            </a:pPr>
            <a:r>
              <a:rPr lang="en-US" sz="1800" dirty="0" err="1">
                <a:solidFill>
                  <a:schemeClr val="tx1"/>
                </a:solidFill>
              </a:rPr>
              <a:t>Ostermontag</a:t>
            </a:r>
            <a:endParaRPr lang="en-US" sz="1800" dirty="0">
              <a:solidFill>
                <a:schemeClr val="tx1"/>
              </a:solidFill>
            </a:endParaRPr>
          </a:p>
          <a:p>
            <a:pPr marL="0" indent="0">
              <a:buNone/>
            </a:pPr>
            <a:r>
              <a:rPr lang="en-US" sz="1800" dirty="0" err="1">
                <a:solidFill>
                  <a:schemeClr val="tx1"/>
                </a:solidFill>
              </a:rPr>
              <a:t>Auffahrt</a:t>
            </a:r>
            <a:endParaRPr lang="en-US" sz="1800" dirty="0">
              <a:solidFill>
                <a:schemeClr val="tx1"/>
              </a:solidFill>
            </a:endParaRPr>
          </a:p>
          <a:p>
            <a:pPr marL="0" indent="0">
              <a:buNone/>
            </a:pPr>
            <a:r>
              <a:rPr lang="en-US" sz="1800" dirty="0" err="1">
                <a:solidFill>
                  <a:schemeClr val="tx1"/>
                </a:solidFill>
              </a:rPr>
              <a:t>Pfingstmontag</a:t>
            </a:r>
            <a:endParaRPr lang="en-US" sz="1800" dirty="0">
              <a:solidFill>
                <a:schemeClr val="tx1"/>
              </a:solidFill>
            </a:endParaRPr>
          </a:p>
          <a:p>
            <a:pPr marL="0" indent="0">
              <a:buNone/>
            </a:pPr>
            <a:r>
              <a:rPr lang="en-US" sz="1800" dirty="0" err="1">
                <a:solidFill>
                  <a:schemeClr val="tx1"/>
                </a:solidFill>
              </a:rPr>
              <a:t>Nationalfeiertag</a:t>
            </a:r>
            <a:r>
              <a:rPr lang="en-US" sz="1800" dirty="0">
                <a:solidFill>
                  <a:schemeClr val="tx1"/>
                </a:solidFill>
              </a:rPr>
              <a:t> </a:t>
            </a:r>
            <a:r>
              <a:rPr lang="en-US" sz="1800" dirty="0" err="1">
                <a:solidFill>
                  <a:schemeClr val="tx1"/>
                </a:solidFill>
              </a:rPr>
              <a:t>Schweiz</a:t>
            </a:r>
            <a:endParaRPr lang="en-US" sz="1800" dirty="0">
              <a:solidFill>
                <a:schemeClr val="tx1"/>
              </a:solidFill>
            </a:endParaRPr>
          </a:p>
          <a:p>
            <a:pPr marL="0" indent="0">
              <a:buNone/>
            </a:pPr>
            <a:r>
              <a:rPr lang="en-US" sz="1800" dirty="0" err="1">
                <a:solidFill>
                  <a:schemeClr val="tx1"/>
                </a:solidFill>
              </a:rPr>
              <a:t>Weihnachten</a:t>
            </a:r>
            <a:endParaRPr lang="en-US" sz="1800" dirty="0">
              <a:solidFill>
                <a:schemeClr val="tx1"/>
              </a:solidFill>
            </a:endParaRPr>
          </a:p>
          <a:p>
            <a:pPr marL="0" indent="0">
              <a:buNone/>
            </a:pPr>
            <a:r>
              <a:rPr lang="en-US" sz="1800" dirty="0" err="1">
                <a:solidFill>
                  <a:schemeClr val="tx1"/>
                </a:solidFill>
              </a:rPr>
              <a:t>Stephanstag</a:t>
            </a:r>
            <a:endParaRPr lang="en-US" sz="1800" dirty="0">
              <a:solidFill>
                <a:schemeClr val="tx1"/>
              </a:solidFill>
            </a:endParaRPr>
          </a:p>
          <a:p>
            <a:pPr marL="0" indent="0">
              <a:buFont typeface="Arial"/>
              <a:buNone/>
            </a:pPr>
            <a:endParaRPr lang="en-US" sz="1800"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dirty="0" smtClean="0">
              <a:solidFill>
                <a:schemeClr val="tx1"/>
              </a:solidFill>
            </a:endParaRPr>
          </a:p>
          <a:p>
            <a:pPr marL="0" indent="0">
              <a:buFont typeface="Arial"/>
              <a:buNone/>
            </a:pPr>
            <a:endParaRPr lang="en-US" sz="2000" dirty="0" smtClean="0">
              <a:solidFill>
                <a:schemeClr val="tx1"/>
              </a:solidFill>
            </a:endParaRPr>
          </a:p>
        </p:txBody>
      </p:sp>
    </p:spTree>
    <p:extLst>
      <p:ext uri="{BB962C8B-B14F-4D97-AF65-F5344CB8AC3E}">
        <p14:creationId xmlns:p14="http://schemas.microsoft.com/office/powerpoint/2010/main" val="32857994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noGrp="1" noChangeArrowheads="1"/>
          </p:cNvSpPr>
          <p:nvPr>
            <p:ph type="title"/>
          </p:nvPr>
        </p:nvSpPr>
        <p:spPr>
          <a:xfrm>
            <a:off x="446088" y="1196975"/>
            <a:ext cx="8229600" cy="719138"/>
          </a:xfrm>
        </p:spPr>
        <p:txBody>
          <a:bodyPr/>
          <a:lstStyle/>
          <a:p>
            <a:pPr eaLnBrk="1" hangingPunct="1"/>
            <a:r>
              <a:rPr lang="en-US" dirty="0">
                <a:latin typeface="Arial" charset="0"/>
                <a:cs typeface="Arial" charset="0"/>
                <a:sym typeface="Arial" charset="0"/>
              </a:rPr>
              <a:t>Tasks and activities</a:t>
            </a:r>
            <a:endParaRPr lang="en-US" dirty="0">
              <a:latin typeface="Arial" charset="0"/>
              <a:sym typeface="Arial" charset="0"/>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808" y="1628205"/>
            <a:ext cx="2594313" cy="2592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536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
            <a:off x="3105645" y="3865269"/>
            <a:ext cx="2769232" cy="2599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536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119999">
            <a:off x="510205" y="3735899"/>
            <a:ext cx="2204152" cy="264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536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60000">
            <a:off x="5523373" y="851981"/>
            <a:ext cx="3168511" cy="316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536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40000">
            <a:off x="347849" y="1725129"/>
            <a:ext cx="2324856" cy="2324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15368" name="Rectangle 8"/>
          <p:cNvSpPr>
            <a:spLocks/>
          </p:cNvSpPr>
          <p:nvPr/>
        </p:nvSpPr>
        <p:spPr bwMode="auto">
          <a:xfrm>
            <a:off x="3277940" y="2203426"/>
            <a:ext cx="17907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3000" dirty="0">
                <a:solidFill>
                  <a:schemeClr val="tx1"/>
                </a:solidFill>
                <a:latin typeface="Arial" charset="0"/>
                <a:cs typeface="Arial" charset="0"/>
                <a:sym typeface="Arial" charset="0"/>
              </a:rPr>
              <a:t>Make an impact!</a:t>
            </a:r>
          </a:p>
        </p:txBody>
      </p:sp>
      <p:sp>
        <p:nvSpPr>
          <p:cNvPr id="15369" name="Rectangle 9"/>
          <p:cNvSpPr>
            <a:spLocks/>
          </p:cNvSpPr>
          <p:nvPr/>
        </p:nvSpPr>
        <p:spPr bwMode="auto">
          <a:xfrm>
            <a:off x="681038" y="4147691"/>
            <a:ext cx="16002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400">
                <a:solidFill>
                  <a:schemeClr val="tx1"/>
                </a:solidFill>
                <a:latin typeface="Arial" charset="0"/>
                <a:cs typeface="Arial" charset="0"/>
                <a:sym typeface="Arial" charset="0"/>
              </a:rPr>
              <a:t>Use rewards and sanctions</a:t>
            </a:r>
          </a:p>
        </p:txBody>
      </p:sp>
      <p:sp>
        <p:nvSpPr>
          <p:cNvPr id="15370" name="Rectangle 10"/>
          <p:cNvSpPr>
            <a:spLocks/>
          </p:cNvSpPr>
          <p:nvPr/>
        </p:nvSpPr>
        <p:spPr bwMode="auto">
          <a:xfrm>
            <a:off x="601802" y="2215814"/>
            <a:ext cx="18161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400" dirty="0">
                <a:solidFill>
                  <a:schemeClr val="tx1"/>
                </a:solidFill>
                <a:latin typeface="Arial" charset="0"/>
                <a:cs typeface="Arial" charset="0"/>
                <a:sym typeface="Arial" charset="0"/>
              </a:rPr>
              <a:t>Encourage personal responses</a:t>
            </a:r>
          </a:p>
        </p:txBody>
      </p:sp>
      <p:sp>
        <p:nvSpPr>
          <p:cNvPr id="15371" name="Rectangle 11"/>
          <p:cNvSpPr>
            <a:spLocks/>
          </p:cNvSpPr>
          <p:nvPr/>
        </p:nvSpPr>
        <p:spPr bwMode="auto">
          <a:xfrm>
            <a:off x="5825772" y="1547773"/>
            <a:ext cx="25019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400" dirty="0">
                <a:solidFill>
                  <a:schemeClr val="tx1"/>
                </a:solidFill>
                <a:latin typeface="Arial" charset="0"/>
                <a:cs typeface="Arial" charset="0"/>
                <a:sym typeface="Arial" charset="0"/>
              </a:rPr>
              <a:t>Equip students with language and coping strategies</a:t>
            </a:r>
          </a:p>
        </p:txBody>
      </p:sp>
      <p:sp>
        <p:nvSpPr>
          <p:cNvPr id="15373" name="Rectangle 13"/>
          <p:cNvSpPr>
            <a:spLocks/>
          </p:cNvSpPr>
          <p:nvPr/>
        </p:nvSpPr>
        <p:spPr bwMode="auto">
          <a:xfrm>
            <a:off x="3318133" y="4450665"/>
            <a:ext cx="22479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400">
                <a:solidFill>
                  <a:schemeClr val="tx1"/>
                </a:solidFill>
                <a:latin typeface="Arial" charset="0"/>
                <a:cs typeface="Arial" charset="0"/>
                <a:sym typeface="Arial" charset="0"/>
              </a:rPr>
              <a:t>Remember what motivates them</a:t>
            </a:r>
          </a:p>
        </p:txBody>
      </p:sp>
      <p:pic>
        <p:nvPicPr>
          <p:cNvPr id="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60000">
            <a:off x="5681440" y="3346040"/>
            <a:ext cx="3080930" cy="2735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15372" name="Rectangle 12"/>
          <p:cNvSpPr>
            <a:spLocks/>
          </p:cNvSpPr>
          <p:nvPr/>
        </p:nvSpPr>
        <p:spPr bwMode="auto">
          <a:xfrm>
            <a:off x="5994639" y="4016688"/>
            <a:ext cx="25019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400">
                <a:solidFill>
                  <a:schemeClr val="tx1"/>
                </a:solidFill>
                <a:latin typeface="Arial" charset="0"/>
                <a:cs typeface="Arial" charset="0"/>
                <a:sym typeface="Arial" charset="0"/>
              </a:rPr>
              <a:t>Use jokes, funny voices, drama techniques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368"/>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15367"/>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53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5366"/>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1537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499"/>
                                          </p:stCondLst>
                                        </p:cTn>
                                        <p:tgtEl>
                                          <p:spTgt spid="15365"/>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153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2"/>
                                        </p:tgtEl>
                                        <p:attrNameLst>
                                          <p:attrName>style.visibility</p:attrName>
                                        </p:attrNameLst>
                                      </p:cBhvr>
                                      <p:to>
                                        <p:strVal val="visible"/>
                                      </p:to>
                                    </p:se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15372"/>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5364"/>
                                        </p:tgtEl>
                                        <p:attrNameLst>
                                          <p:attrName>style.visibility</p:attrName>
                                        </p:attrNameLst>
                                      </p:cBhvr>
                                      <p:to>
                                        <p:strVal val="visible"/>
                                      </p:to>
                                    </p:set>
                                  </p:childTnLst>
                                </p:cTn>
                              </p:par>
                            </p:childTnLst>
                          </p:cTn>
                        </p:par>
                        <p:par>
                          <p:cTn id="42" fill="hold" nodeType="afterGroup">
                            <p:stCondLst>
                              <p:cond delay="500"/>
                            </p:stCondLst>
                            <p:childTnLst>
                              <p:par>
                                <p:cTn id="43" presetID="1" presetClass="entr" presetSubtype="0" fill="hold" grpId="0" nodeType="afterEffect">
                                  <p:stCondLst>
                                    <p:cond delay="0"/>
                                  </p:stCondLst>
                                  <p:childTnLst>
                                    <p:set>
                                      <p:cBhvr>
                                        <p:cTn id="44" dur="1" fill="hold">
                                          <p:stCondLst>
                                            <p:cond delay="499"/>
                                          </p:stCondLst>
                                        </p:cTn>
                                        <p:tgtEl>
                                          <p:spTgt spid="153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utoUpdateAnimBg="0"/>
      <p:bldP spid="15369" grpId="0" autoUpdateAnimBg="0"/>
      <p:bldP spid="15370" grpId="0" autoUpdateAnimBg="0"/>
      <p:bldP spid="15371" grpId="0" autoUpdateAnimBg="0"/>
      <p:bldP spid="15373" grpId="0" autoUpdateAnimBg="0"/>
      <p:bldP spid="1537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
          <p:cNvSpPr>
            <a:spLocks noGrp="1" noChangeArrowheads="1"/>
          </p:cNvSpPr>
          <p:nvPr>
            <p:ph type="title"/>
          </p:nvPr>
        </p:nvSpPr>
        <p:spPr/>
        <p:txBody>
          <a:bodyPr/>
          <a:lstStyle/>
          <a:p>
            <a:pPr eaLnBrk="1" hangingPunct="1"/>
            <a:r>
              <a:rPr lang="en-US" b="1" dirty="0">
                <a:latin typeface="Arial" pitchFamily="34" charset="0"/>
              </a:rPr>
              <a:t>Ensuring progression</a:t>
            </a:r>
          </a:p>
        </p:txBody>
      </p:sp>
      <p:sp>
        <p:nvSpPr>
          <p:cNvPr id="16388" name="Rectangle 2"/>
          <p:cNvSpPr>
            <a:spLocks noGrp="1" noChangeArrowheads="1"/>
          </p:cNvSpPr>
          <p:nvPr>
            <p:ph idx="1"/>
          </p:nvPr>
        </p:nvSpPr>
        <p:spPr>
          <a:xfrm>
            <a:off x="468313" y="2807336"/>
            <a:ext cx="8229600" cy="3506404"/>
          </a:xfrm>
        </p:spPr>
        <p:txBody>
          <a:bodyPr/>
          <a:lstStyle/>
          <a:p>
            <a:pPr marL="0" indent="0" eaLnBrk="1" hangingPunct="1">
              <a:spcBef>
                <a:spcPct val="0"/>
              </a:spcBef>
              <a:buNone/>
            </a:pPr>
            <a:r>
              <a:rPr lang="en-US" b="1" dirty="0">
                <a:latin typeface="Arial" pitchFamily="34" charset="0"/>
              </a:rPr>
              <a:t>Video clips</a:t>
            </a:r>
          </a:p>
        </p:txBody>
      </p:sp>
      <p:sp>
        <p:nvSpPr>
          <p:cNvPr id="16389" name="Rectangle 3"/>
          <p:cNvSpPr>
            <a:spLocks/>
          </p:cNvSpPr>
          <p:nvPr/>
        </p:nvSpPr>
        <p:spPr bwMode="auto">
          <a:xfrm>
            <a:off x="468313" y="1916113"/>
            <a:ext cx="80010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1800" u="sng" dirty="0">
                <a:solidFill>
                  <a:schemeClr val="tx1"/>
                </a:solidFill>
                <a:latin typeface="Arial" pitchFamily="34" charset="0"/>
                <a:sym typeface="Lucida Grande" charset="0"/>
                <a:hlinkClick r:id="rId3"/>
              </a:rPr>
              <a:t>http://www.cilt.org.uk/secondary/14-19/teaching_strategies/target_language/case_studies/spontaneous_talk_by_100_tl/interview_video_6.aspx</a:t>
            </a:r>
            <a:r>
              <a:rPr lang="en-US" sz="1800" dirty="0">
                <a:solidFill>
                  <a:schemeClr val="tx1"/>
                </a:solidFill>
                <a:latin typeface="Arial" pitchFamily="34" charset="0"/>
                <a:sym typeface="Lucida Grande" charset="0"/>
              </a:rPr>
              <a:t> </a:t>
            </a:r>
          </a:p>
        </p:txBody>
      </p:sp>
      <p:sp>
        <p:nvSpPr>
          <p:cNvPr id="16390" name="Rectangle 4"/>
          <p:cNvSpPr>
            <a:spLocks/>
          </p:cNvSpPr>
          <p:nvPr/>
        </p:nvSpPr>
        <p:spPr bwMode="auto">
          <a:xfrm>
            <a:off x="468313" y="3429000"/>
            <a:ext cx="80010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1800" u="sng" dirty="0">
                <a:solidFill>
                  <a:schemeClr val="tx1"/>
                </a:solidFill>
                <a:latin typeface="Arial" pitchFamily="34" charset="0"/>
                <a:sym typeface="Lucida Grande" charset="0"/>
                <a:hlinkClick r:id="rId4"/>
              </a:rPr>
              <a:t>http://www.cilt.org.uk/secondary/14-19/teaching_strategies/target_language/case_studies/spontaneous_talk_by_100_tl/interview_video_7.aspx</a:t>
            </a:r>
            <a:r>
              <a:rPr lang="en-US" sz="1800" dirty="0">
                <a:solidFill>
                  <a:schemeClr val="tx1"/>
                </a:solidFill>
                <a:latin typeface="Arial" pitchFamily="34" charset="0"/>
                <a:sym typeface="Lucida Grande" charset="0"/>
              </a:rPr>
              <a:t> </a:t>
            </a:r>
          </a:p>
        </p:txBody>
      </p:sp>
      <p:sp>
        <p:nvSpPr>
          <p:cNvPr id="16391" name="Rectangle 5"/>
          <p:cNvSpPr>
            <a:spLocks/>
          </p:cNvSpPr>
          <p:nvPr/>
        </p:nvSpPr>
        <p:spPr bwMode="auto">
          <a:xfrm>
            <a:off x="468313" y="4797152"/>
            <a:ext cx="626392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1800" u="sng" dirty="0">
                <a:solidFill>
                  <a:schemeClr val="tx1"/>
                </a:solidFill>
                <a:latin typeface="Arial" pitchFamily="34" charset="0"/>
                <a:sym typeface="Lucida Grande" charset="0"/>
                <a:hlinkClick r:id="rId5"/>
              </a:rPr>
              <a:t>http://www.cilt.org.uk/secondary/14-19/teaching_strategies/target_language/case_studies/spontaneous_talk_by_100_tl/interview_video_8.aspx</a:t>
            </a:r>
            <a:r>
              <a:rPr lang="en-US" sz="1800" dirty="0">
                <a:solidFill>
                  <a:schemeClr val="tx1"/>
                </a:solidFill>
                <a:latin typeface="Arial" pitchFamily="34" charset="0"/>
                <a:sym typeface="Lucida Grande" charset="0"/>
              </a:rPr>
              <a:t> </a:t>
            </a:r>
          </a:p>
        </p:txBody>
      </p:sp>
      <p:pic>
        <p:nvPicPr>
          <p:cNvPr id="9" name="Picture 4"/>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57200" y="1186743"/>
            <a:ext cx="8229600" cy="729370"/>
          </a:xfrm>
        </p:spPr>
        <p:txBody>
          <a:bodyPr/>
          <a:lstStyle/>
          <a:p>
            <a:pPr eaLnBrk="1" hangingPunct="1"/>
            <a:r>
              <a:rPr lang="en-US" b="1" dirty="0">
                <a:latin typeface="Arial" charset="0"/>
                <a:cs typeface="Arial" charset="0"/>
                <a:sym typeface="Arial" charset="0"/>
              </a:rPr>
              <a:t>What does progression sound like?</a:t>
            </a:r>
            <a:endParaRPr lang="en-US" b="1" dirty="0">
              <a:latin typeface="Arial" charset="0"/>
              <a:sym typeface="Arial" charset="0"/>
            </a:endParaRPr>
          </a:p>
        </p:txBody>
      </p:sp>
      <p:pic>
        <p:nvPicPr>
          <p:cNvPr id="1740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3717031"/>
            <a:ext cx="3203575" cy="2304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74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1874" y="2420888"/>
            <a:ext cx="2354262"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2" name="Rectangle 4"/>
          <p:cNvSpPr>
            <a:spLocks/>
          </p:cNvSpPr>
          <p:nvPr/>
        </p:nvSpPr>
        <p:spPr bwMode="auto">
          <a:xfrm>
            <a:off x="3583161" y="2853010"/>
            <a:ext cx="2091804"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800" dirty="0" smtClean="0">
                <a:solidFill>
                  <a:schemeClr val="tx1"/>
                </a:solidFill>
                <a:latin typeface="Arial" charset="0"/>
                <a:cs typeface="Arial" charset="0"/>
                <a:sym typeface="Arial" charset="0"/>
              </a:rPr>
              <a:t>I’ve </a:t>
            </a:r>
            <a:endParaRPr lang="en-US" sz="2800" dirty="0">
              <a:solidFill>
                <a:schemeClr val="tx1"/>
              </a:solidFill>
              <a:latin typeface="Arial" charset="0"/>
              <a:sym typeface="Arial" charset="0"/>
            </a:endParaRPr>
          </a:p>
          <a:p>
            <a:r>
              <a:rPr lang="en-US" sz="2800" dirty="0">
                <a:solidFill>
                  <a:schemeClr val="tx1"/>
                </a:solidFill>
                <a:latin typeface="Arial" charset="0"/>
                <a:cs typeface="Arial" charset="0"/>
                <a:sym typeface="Arial" charset="0"/>
              </a:rPr>
              <a:t>forgotten</a:t>
            </a:r>
          </a:p>
        </p:txBody>
      </p:sp>
      <p:pic>
        <p:nvPicPr>
          <p:cNvPr id="1741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1452241"/>
            <a:ext cx="2986931" cy="230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17414" name="Rectangle 6"/>
          <p:cNvSpPr>
            <a:spLocks/>
          </p:cNvSpPr>
          <p:nvPr/>
        </p:nvSpPr>
        <p:spPr bwMode="auto">
          <a:xfrm>
            <a:off x="6113512" y="4189983"/>
            <a:ext cx="23876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2200" dirty="0">
                <a:solidFill>
                  <a:schemeClr val="tx1"/>
                </a:solidFill>
                <a:latin typeface="Arial" charset="0"/>
                <a:cs typeface="Arial" charset="0"/>
                <a:sym typeface="Arial" charset="0"/>
              </a:rPr>
              <a:t>Sorry </a:t>
            </a:r>
            <a:r>
              <a:rPr lang="en-US" sz="2200" dirty="0" smtClean="0">
                <a:solidFill>
                  <a:schemeClr val="tx1"/>
                </a:solidFill>
                <a:latin typeface="Arial" charset="0"/>
                <a:cs typeface="Arial" charset="0"/>
                <a:sym typeface="Arial" charset="0"/>
              </a:rPr>
              <a:t>I’m </a:t>
            </a:r>
            <a:r>
              <a:rPr lang="en-US" sz="2200" dirty="0">
                <a:solidFill>
                  <a:schemeClr val="tx1"/>
                </a:solidFill>
                <a:latin typeface="Arial" charset="0"/>
                <a:cs typeface="Arial" charset="0"/>
                <a:sym typeface="Arial" charset="0"/>
              </a:rPr>
              <a:t>late; </a:t>
            </a:r>
            <a:r>
              <a:rPr lang="en-US" sz="2200" dirty="0" smtClean="0">
                <a:solidFill>
                  <a:schemeClr val="tx1"/>
                </a:solidFill>
                <a:latin typeface="Arial" charset="0"/>
                <a:cs typeface="Arial" charset="0"/>
                <a:sym typeface="Arial" charset="0"/>
              </a:rPr>
              <a:t/>
            </a:r>
            <a:br>
              <a:rPr lang="en-US" sz="2200" dirty="0" smtClean="0">
                <a:solidFill>
                  <a:schemeClr val="tx1"/>
                </a:solidFill>
                <a:latin typeface="Arial" charset="0"/>
                <a:cs typeface="Arial" charset="0"/>
                <a:sym typeface="Arial" charset="0"/>
              </a:rPr>
            </a:br>
            <a:r>
              <a:rPr lang="en-US" sz="2200" dirty="0" smtClean="0">
                <a:solidFill>
                  <a:schemeClr val="tx1"/>
                </a:solidFill>
                <a:latin typeface="Arial" charset="0"/>
                <a:cs typeface="Arial" charset="0"/>
                <a:sym typeface="Arial" charset="0"/>
              </a:rPr>
              <a:t>my </a:t>
            </a:r>
            <a:r>
              <a:rPr lang="en-US" sz="2200" dirty="0">
                <a:solidFill>
                  <a:schemeClr val="tx1"/>
                </a:solidFill>
                <a:latin typeface="Arial" charset="0"/>
                <a:cs typeface="Arial" charset="0"/>
                <a:sym typeface="Arial" charset="0"/>
              </a:rPr>
              <a:t>dad forgot his car keys</a:t>
            </a:r>
          </a:p>
        </p:txBody>
      </p:sp>
      <p:pic>
        <p:nvPicPr>
          <p:cNvPr id="1741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330" y="1629172"/>
            <a:ext cx="3169493" cy="24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17416" name="Rectangle 8"/>
          <p:cNvSpPr>
            <a:spLocks/>
          </p:cNvSpPr>
          <p:nvPr/>
        </p:nvSpPr>
        <p:spPr bwMode="auto">
          <a:xfrm>
            <a:off x="827584" y="2204864"/>
            <a:ext cx="22479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2200" dirty="0">
                <a:solidFill>
                  <a:schemeClr val="tx1"/>
                </a:solidFill>
                <a:latin typeface="Arial" charset="0"/>
                <a:cs typeface="Arial" charset="0"/>
                <a:sym typeface="Arial" charset="0"/>
              </a:rPr>
              <a:t>Excuse me Miss, </a:t>
            </a:r>
            <a:r>
              <a:rPr lang="en-US" sz="2200" dirty="0" smtClean="0">
                <a:solidFill>
                  <a:schemeClr val="tx1"/>
                </a:solidFill>
                <a:latin typeface="Arial" charset="0"/>
                <a:cs typeface="Arial" charset="0"/>
                <a:sym typeface="Arial" charset="0"/>
              </a:rPr>
              <a:t>you’ve </a:t>
            </a:r>
            <a:r>
              <a:rPr lang="en-US" sz="2200" dirty="0">
                <a:solidFill>
                  <a:schemeClr val="tx1"/>
                </a:solidFill>
                <a:latin typeface="Arial" charset="0"/>
                <a:cs typeface="Arial" charset="0"/>
                <a:sym typeface="Arial" charset="0"/>
              </a:rPr>
              <a:t>forgotten my reward!</a:t>
            </a:r>
          </a:p>
        </p:txBody>
      </p:sp>
      <p:pic>
        <p:nvPicPr>
          <p:cNvPr id="17417"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321" y="3645024"/>
            <a:ext cx="357346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17418" name="Rectangle 10"/>
          <p:cNvSpPr>
            <a:spLocks/>
          </p:cNvSpPr>
          <p:nvPr/>
        </p:nvSpPr>
        <p:spPr bwMode="auto">
          <a:xfrm>
            <a:off x="6084317" y="2018915"/>
            <a:ext cx="23876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200" dirty="0" smtClean="0">
                <a:solidFill>
                  <a:schemeClr val="tx1"/>
                </a:solidFill>
                <a:latin typeface="Arial" charset="0"/>
                <a:cs typeface="Arial" charset="0"/>
                <a:sym typeface="Arial" charset="0"/>
              </a:rPr>
              <a:t>I’ve </a:t>
            </a:r>
            <a:r>
              <a:rPr lang="en-US" sz="2200" dirty="0">
                <a:solidFill>
                  <a:schemeClr val="tx1"/>
                </a:solidFill>
                <a:latin typeface="Arial" charset="0"/>
                <a:cs typeface="Arial" charset="0"/>
                <a:sym typeface="Arial" charset="0"/>
              </a:rPr>
              <a:t>forgotten my bag – can I go to my locker?</a:t>
            </a:r>
          </a:p>
        </p:txBody>
      </p:sp>
      <p:sp>
        <p:nvSpPr>
          <p:cNvPr id="17419" name="Rectangle 11"/>
          <p:cNvSpPr>
            <a:spLocks/>
          </p:cNvSpPr>
          <p:nvPr/>
        </p:nvSpPr>
        <p:spPr bwMode="auto">
          <a:xfrm>
            <a:off x="827584" y="4219698"/>
            <a:ext cx="23876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2200" dirty="0" smtClean="0">
                <a:solidFill>
                  <a:schemeClr val="tx1"/>
                </a:solidFill>
                <a:latin typeface="Arial" charset="0"/>
                <a:cs typeface="Arial" charset="0"/>
                <a:sym typeface="Arial" charset="0"/>
              </a:rPr>
              <a:t>I’m </a:t>
            </a:r>
            <a:r>
              <a:rPr lang="en-US" sz="2200" dirty="0">
                <a:solidFill>
                  <a:schemeClr val="tx1"/>
                </a:solidFill>
                <a:latin typeface="Arial" charset="0"/>
                <a:cs typeface="Arial" charset="0"/>
                <a:sym typeface="Arial" charset="0"/>
              </a:rPr>
              <a:t>really upset because my friend forgot my birthday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41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17413"/>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74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7415"/>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1741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499"/>
                                          </p:stCondLst>
                                        </p:cTn>
                                        <p:tgtEl>
                                          <p:spTgt spid="17409"/>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174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7417"/>
                                        </p:tgtEl>
                                        <p:attrNameLst>
                                          <p:attrName>style.visibility</p:attrName>
                                        </p:attrNameLst>
                                      </p:cBhvr>
                                      <p:to>
                                        <p:strVal val="visible"/>
                                      </p:to>
                                    </p:se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17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7414" grpId="0" autoUpdateAnimBg="0"/>
      <p:bldP spid="17416" grpId="0" autoUpdateAnimBg="0"/>
      <p:bldP spid="17418" grpId="0" autoUpdateAnimBg="0"/>
      <p:bldP spid="1741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ph type="title"/>
          </p:nvPr>
        </p:nvSpPr>
        <p:spPr>
          <a:xfrm>
            <a:off x="468312" y="1196975"/>
            <a:ext cx="8207375" cy="719138"/>
          </a:xfrm>
        </p:spPr>
        <p:txBody>
          <a:bodyPr/>
          <a:lstStyle/>
          <a:p>
            <a:pPr eaLnBrk="1" hangingPunct="1"/>
            <a:r>
              <a:rPr lang="en-US" b="1" dirty="0">
                <a:latin typeface="Arial" charset="0"/>
                <a:cs typeface="Arial" charset="0"/>
                <a:sym typeface="Arial" charset="0"/>
              </a:rPr>
              <a:t>Further reading and resources</a:t>
            </a:r>
            <a:endParaRPr lang="en-US" b="1" dirty="0">
              <a:latin typeface="Arial" charset="0"/>
              <a:sym typeface="Arial" charset="0"/>
            </a:endParaRPr>
          </a:p>
        </p:txBody>
      </p:sp>
      <p:sp>
        <p:nvSpPr>
          <p:cNvPr id="18436" name="Rectangle 2"/>
          <p:cNvSpPr>
            <a:spLocks noGrp="1" noChangeArrowheads="1"/>
          </p:cNvSpPr>
          <p:nvPr>
            <p:ph idx="1"/>
          </p:nvPr>
        </p:nvSpPr>
        <p:spPr>
          <a:xfrm>
            <a:off x="468313" y="1916113"/>
            <a:ext cx="8207376" cy="4268787"/>
          </a:xfrm>
        </p:spPr>
        <p:txBody>
          <a:bodyPr lIns="50800" tIns="50800" rIns="50800" bIns="50800">
            <a:normAutofit fontScale="92500" lnSpcReduction="20000"/>
          </a:bodyPr>
          <a:lstStyle/>
          <a:p>
            <a:pPr eaLnBrk="1" hangingPunct="1">
              <a:spcBef>
                <a:spcPct val="0"/>
              </a:spcBef>
              <a:buNone/>
            </a:pPr>
            <a:r>
              <a:rPr lang="en-US" sz="2000" dirty="0" err="1" smtClean="0">
                <a:solidFill>
                  <a:schemeClr val="tx1"/>
                </a:solidFill>
                <a:latin typeface="Arial" pitchFamily="34" charset="0"/>
                <a:cs typeface="Arial" pitchFamily="34" charset="0"/>
                <a:sym typeface="Arial Bold" charset="0"/>
              </a:rPr>
              <a:t>CiLT</a:t>
            </a:r>
            <a:r>
              <a:rPr lang="en-US" sz="2000" dirty="0" smtClean="0">
                <a:solidFill>
                  <a:schemeClr val="tx1"/>
                </a:solidFill>
                <a:latin typeface="Arial" pitchFamily="34" charset="0"/>
                <a:cs typeface="Arial" pitchFamily="34" charset="0"/>
                <a:sym typeface="Arial Bold" charset="0"/>
              </a:rPr>
              <a:t> </a:t>
            </a:r>
            <a:r>
              <a:rPr lang="en-US" sz="2000" dirty="0">
                <a:solidFill>
                  <a:schemeClr val="tx1"/>
                </a:solidFill>
                <a:latin typeface="Arial" pitchFamily="34" charset="0"/>
                <a:cs typeface="Arial" pitchFamily="34" charset="0"/>
                <a:sym typeface="Arial Bold" charset="0"/>
              </a:rPr>
              <a:t>publications:</a:t>
            </a:r>
            <a:endParaRPr lang="en-US" sz="2000" dirty="0">
              <a:solidFill>
                <a:schemeClr val="tx1"/>
              </a:solidFill>
              <a:latin typeface="Arial" charset="0"/>
              <a:sym typeface="Arial" charset="0"/>
            </a:endParaRPr>
          </a:p>
          <a:p>
            <a:pPr eaLnBrk="1" hangingPunct="1">
              <a:spcBef>
                <a:spcPts val="400"/>
              </a:spcBef>
            </a:pPr>
            <a:r>
              <a:rPr lang="en-US" sz="1600" i="1" dirty="0">
                <a:solidFill>
                  <a:schemeClr val="tx1"/>
                </a:solidFill>
                <a:latin typeface="Arial Italic" charset="0"/>
                <a:cs typeface="Arial Italic" charset="0"/>
                <a:sym typeface="Arial Italic" charset="0"/>
              </a:rPr>
              <a:t>You speak, they speak. Focus on target language </a:t>
            </a:r>
            <a:r>
              <a:rPr lang="en-US" sz="1600" i="1" dirty="0" smtClean="0">
                <a:solidFill>
                  <a:schemeClr val="tx1"/>
                </a:solidFill>
                <a:latin typeface="Arial Italic" charset="0"/>
                <a:cs typeface="Arial Italic" charset="0"/>
                <a:sym typeface="Arial Italic" charset="0"/>
              </a:rPr>
              <a:t>use</a:t>
            </a:r>
            <a:r>
              <a:rPr lang="en-US" sz="1600" i="1" dirty="0" smtClean="0">
                <a:solidFill>
                  <a:schemeClr val="tx1"/>
                </a:solidFill>
                <a:latin typeface="Arial" pitchFamily="34" charset="0"/>
                <a:cs typeface="Arial" pitchFamily="34" charset="0"/>
                <a:sym typeface="Arial Bold" charset="0"/>
              </a:rPr>
              <a:t> </a:t>
            </a:r>
            <a:r>
              <a:rPr lang="en-US" sz="1600" dirty="0">
                <a:solidFill>
                  <a:schemeClr val="tx1"/>
                </a:solidFill>
                <a:latin typeface="Arial" charset="0"/>
                <a:cs typeface="Arial" charset="0"/>
                <a:sym typeface="Arial" charset="0"/>
              </a:rPr>
              <a:t>by Barry Jones, Susan </a:t>
            </a:r>
            <a:r>
              <a:rPr lang="en-US" sz="1600" dirty="0" err="1">
                <a:solidFill>
                  <a:schemeClr val="tx1"/>
                </a:solidFill>
                <a:latin typeface="Arial" charset="0"/>
                <a:cs typeface="Arial" charset="0"/>
                <a:sym typeface="Arial" charset="0"/>
              </a:rPr>
              <a:t>Halliwell</a:t>
            </a:r>
            <a:r>
              <a:rPr lang="en-US" sz="1600" dirty="0">
                <a:solidFill>
                  <a:schemeClr val="tx1"/>
                </a:solidFill>
                <a:latin typeface="Arial" charset="0"/>
                <a:cs typeface="Arial" charset="0"/>
                <a:sym typeface="Arial" charset="0"/>
              </a:rPr>
              <a:t> </a:t>
            </a:r>
            <a:r>
              <a:rPr lang="en-US" sz="1600" dirty="0" smtClean="0">
                <a:solidFill>
                  <a:schemeClr val="tx1"/>
                </a:solidFill>
                <a:latin typeface="Arial" charset="0"/>
                <a:cs typeface="Arial" charset="0"/>
                <a:sym typeface="Arial" charset="0"/>
              </a:rPr>
              <a:t/>
            </a:r>
            <a:br>
              <a:rPr lang="en-US" sz="1600" dirty="0" smtClean="0">
                <a:solidFill>
                  <a:schemeClr val="tx1"/>
                </a:solidFill>
                <a:latin typeface="Arial" charset="0"/>
                <a:cs typeface="Arial" charset="0"/>
                <a:sym typeface="Arial" charset="0"/>
              </a:rPr>
            </a:br>
            <a:r>
              <a:rPr lang="en-US" sz="1600" dirty="0" smtClean="0">
                <a:solidFill>
                  <a:schemeClr val="tx1"/>
                </a:solidFill>
                <a:latin typeface="Arial" charset="0"/>
                <a:cs typeface="Arial" charset="0"/>
                <a:sym typeface="Arial" charset="0"/>
              </a:rPr>
              <a:t> and </a:t>
            </a:r>
            <a:r>
              <a:rPr lang="en-US" sz="1600" dirty="0" err="1">
                <a:solidFill>
                  <a:schemeClr val="tx1"/>
                </a:solidFill>
                <a:latin typeface="Arial" charset="0"/>
                <a:cs typeface="Arial" charset="0"/>
                <a:sym typeface="Arial" charset="0"/>
              </a:rPr>
              <a:t>Bernardette</a:t>
            </a:r>
            <a:r>
              <a:rPr lang="en-US" sz="1600" dirty="0">
                <a:solidFill>
                  <a:schemeClr val="tx1"/>
                </a:solidFill>
                <a:latin typeface="Arial" charset="0"/>
                <a:cs typeface="Arial" charset="0"/>
                <a:sym typeface="Arial" charset="0"/>
              </a:rPr>
              <a:t> Holmes  </a:t>
            </a:r>
            <a:endParaRPr lang="en-US" sz="1600" dirty="0">
              <a:solidFill>
                <a:schemeClr val="tx1"/>
              </a:solidFill>
              <a:latin typeface="Arial" charset="0"/>
              <a:sym typeface="Arial" charset="0"/>
            </a:endParaRPr>
          </a:p>
          <a:p>
            <a:pPr eaLnBrk="1" hangingPunct="1">
              <a:spcBef>
                <a:spcPts val="400"/>
              </a:spcBef>
            </a:pPr>
            <a:r>
              <a:rPr lang="en-US" sz="1600" i="1" dirty="0">
                <a:solidFill>
                  <a:schemeClr val="tx1"/>
                </a:solidFill>
                <a:latin typeface="Arial Italic" charset="0"/>
                <a:cs typeface="Arial Italic" charset="0"/>
                <a:sym typeface="Arial Italic" charset="0"/>
              </a:rPr>
              <a:t>Something to </a:t>
            </a:r>
            <a:r>
              <a:rPr lang="en-US" sz="1600" i="1" dirty="0" smtClean="0">
                <a:solidFill>
                  <a:schemeClr val="tx1"/>
                </a:solidFill>
                <a:latin typeface="Arial Italic" charset="0"/>
                <a:cs typeface="Arial Italic" charset="0"/>
                <a:sym typeface="Arial Italic" charset="0"/>
              </a:rPr>
              <a:t>say</a:t>
            </a:r>
            <a:r>
              <a:rPr lang="en-US" sz="1600" i="1" dirty="0" smtClean="0">
                <a:solidFill>
                  <a:schemeClr val="tx1"/>
                </a:solidFill>
                <a:latin typeface="Arial" pitchFamily="34" charset="0"/>
                <a:cs typeface="Arial" pitchFamily="34" charset="0"/>
                <a:sym typeface="Arial Bold" charset="0"/>
              </a:rPr>
              <a:t> </a:t>
            </a:r>
            <a:r>
              <a:rPr lang="en-US" sz="1600" dirty="0">
                <a:solidFill>
                  <a:schemeClr val="tx1"/>
                </a:solidFill>
                <a:latin typeface="Arial" charset="0"/>
                <a:cs typeface="Arial" charset="0"/>
                <a:sym typeface="Arial" charset="0"/>
              </a:rPr>
              <a:t>by </a:t>
            </a:r>
            <a:r>
              <a:rPr lang="en-US" sz="1600" dirty="0" err="1">
                <a:solidFill>
                  <a:schemeClr val="tx1"/>
                </a:solidFill>
                <a:latin typeface="Arial" charset="0"/>
                <a:cs typeface="Arial" charset="0"/>
                <a:sym typeface="Arial" charset="0"/>
              </a:rPr>
              <a:t>Vee</a:t>
            </a:r>
            <a:r>
              <a:rPr lang="en-US" sz="1600" dirty="0">
                <a:solidFill>
                  <a:schemeClr val="tx1"/>
                </a:solidFill>
                <a:latin typeface="Arial" charset="0"/>
                <a:cs typeface="Arial" charset="0"/>
                <a:sym typeface="Arial" charset="0"/>
              </a:rPr>
              <a:t> Harris, James Burch, Barry Jones </a:t>
            </a:r>
            <a:r>
              <a:rPr lang="en-US" sz="1600" dirty="0" smtClean="0">
                <a:solidFill>
                  <a:schemeClr val="tx1"/>
                </a:solidFill>
                <a:latin typeface="Arial" charset="0"/>
                <a:cs typeface="Arial" charset="0"/>
                <a:sym typeface="Arial" charset="0"/>
              </a:rPr>
              <a:t>and </a:t>
            </a:r>
            <a:r>
              <a:rPr lang="en-US" sz="1600" dirty="0">
                <a:solidFill>
                  <a:schemeClr val="tx1"/>
                </a:solidFill>
                <a:latin typeface="Arial" charset="0"/>
                <a:cs typeface="Arial" charset="0"/>
                <a:sym typeface="Arial" charset="0"/>
              </a:rPr>
              <a:t>Jane Darcy </a:t>
            </a:r>
            <a:endParaRPr lang="en-US" sz="1600" dirty="0">
              <a:solidFill>
                <a:schemeClr val="tx1"/>
              </a:solidFill>
              <a:latin typeface="Arial" charset="0"/>
              <a:sym typeface="Arial" charset="0"/>
            </a:endParaRPr>
          </a:p>
          <a:p>
            <a:pPr eaLnBrk="1" hangingPunct="1">
              <a:spcBef>
                <a:spcPts val="400"/>
              </a:spcBef>
            </a:pPr>
            <a:endParaRPr lang="en-US" sz="1800" dirty="0">
              <a:solidFill>
                <a:schemeClr val="tx1"/>
              </a:solidFill>
              <a:latin typeface="Arial" charset="0"/>
              <a:sym typeface="Arial" charset="0"/>
            </a:endParaRPr>
          </a:p>
          <a:p>
            <a:pPr eaLnBrk="1" hangingPunct="1">
              <a:spcBef>
                <a:spcPts val="400"/>
              </a:spcBef>
              <a:buNone/>
            </a:pPr>
            <a:r>
              <a:rPr lang="en-US" sz="2000" dirty="0" err="1">
                <a:solidFill>
                  <a:schemeClr val="tx1"/>
                </a:solidFill>
                <a:latin typeface="Arial" pitchFamily="34" charset="0"/>
                <a:cs typeface="Arial" pitchFamily="34" charset="0"/>
                <a:sym typeface="Arial Bold" charset="0"/>
              </a:rPr>
              <a:t>CiLT</a:t>
            </a:r>
            <a:r>
              <a:rPr lang="en-US" sz="2000" dirty="0">
                <a:solidFill>
                  <a:schemeClr val="tx1"/>
                </a:solidFill>
                <a:latin typeface="Arial" pitchFamily="34" charset="0"/>
                <a:cs typeface="Arial" pitchFamily="34" charset="0"/>
                <a:sym typeface="Arial Bold" charset="0"/>
              </a:rPr>
              <a:t> web-based resources:</a:t>
            </a:r>
            <a:r>
              <a:rPr lang="en-US" sz="2000" dirty="0">
                <a:solidFill>
                  <a:schemeClr val="tx1"/>
                </a:solidFill>
                <a:latin typeface="Arial" charset="0"/>
                <a:cs typeface="Arial" charset="0"/>
                <a:sym typeface="Arial" charset="0"/>
              </a:rPr>
              <a:t> </a:t>
            </a:r>
            <a:endParaRPr lang="en-US" sz="2000" dirty="0">
              <a:solidFill>
                <a:schemeClr val="tx1"/>
              </a:solidFill>
              <a:latin typeface="Arial" charset="0"/>
              <a:sym typeface="Arial" charset="0"/>
            </a:endParaRPr>
          </a:p>
          <a:p>
            <a:pPr eaLnBrk="1" hangingPunct="1">
              <a:lnSpc>
                <a:spcPct val="90000"/>
              </a:lnSpc>
              <a:spcBef>
                <a:spcPts val="400"/>
              </a:spcBef>
            </a:pPr>
            <a:r>
              <a:rPr lang="en-US" sz="1600" u="sng" dirty="0">
                <a:solidFill>
                  <a:schemeClr val="tx1"/>
                </a:solidFill>
                <a:latin typeface="Arial" pitchFamily="34" charset="0"/>
                <a:hlinkClick r:id="rId3"/>
              </a:rPr>
              <a:t>http://www.cilt.org.uk/secondary/14-19/teaching_strategies/target_language.aspx</a:t>
            </a:r>
            <a:r>
              <a:rPr lang="en-US" sz="1600" dirty="0">
                <a:solidFill>
                  <a:schemeClr val="tx1"/>
                </a:solidFill>
                <a:latin typeface="Arial" pitchFamily="34" charset="0"/>
                <a:cs typeface="Arial" pitchFamily="34" charset="0"/>
                <a:sym typeface="Arial Bold" charset="0"/>
              </a:rPr>
              <a:t> </a:t>
            </a:r>
            <a:endParaRPr lang="en-US" sz="1600" dirty="0">
              <a:solidFill>
                <a:schemeClr val="tx1"/>
              </a:solidFill>
              <a:latin typeface="Arial" pitchFamily="34" charset="0"/>
              <a:sym typeface="Arial Bold" charset="0"/>
            </a:endParaRPr>
          </a:p>
          <a:p>
            <a:pPr marL="0" indent="0" eaLnBrk="1" hangingPunct="1">
              <a:lnSpc>
                <a:spcPct val="90000"/>
              </a:lnSpc>
              <a:spcBef>
                <a:spcPts val="400"/>
              </a:spcBef>
              <a:buNone/>
            </a:pPr>
            <a:r>
              <a:rPr lang="en-US" sz="1600" dirty="0">
                <a:solidFill>
                  <a:schemeClr val="tx1"/>
                </a:solidFill>
                <a:latin typeface="Arial" charset="0"/>
                <a:cs typeface="Arial" charset="0"/>
                <a:sym typeface="Arial" charset="0"/>
              </a:rPr>
              <a:t> </a:t>
            </a:r>
            <a:r>
              <a:rPr lang="en-US" sz="1600" dirty="0" smtClean="0">
                <a:solidFill>
                  <a:schemeClr val="tx1"/>
                </a:solidFill>
                <a:latin typeface="Arial" charset="0"/>
                <a:cs typeface="Arial" charset="0"/>
                <a:sym typeface="Arial" charset="0"/>
              </a:rPr>
              <a:t>     Includes </a:t>
            </a:r>
            <a:r>
              <a:rPr lang="en-US" sz="1600" dirty="0">
                <a:solidFill>
                  <a:schemeClr val="tx1"/>
                </a:solidFill>
                <a:latin typeface="Arial" charset="0"/>
                <a:cs typeface="Arial" charset="0"/>
                <a:sym typeface="Arial" charset="0"/>
              </a:rPr>
              <a:t>sections on:</a:t>
            </a:r>
            <a:endParaRPr lang="en-US" sz="1600" dirty="0">
              <a:solidFill>
                <a:schemeClr val="tx1"/>
              </a:solidFill>
              <a:latin typeface="Arial" charset="0"/>
              <a:sym typeface="Arial" charset="0"/>
            </a:endParaRPr>
          </a:p>
          <a:p>
            <a:pPr eaLnBrk="1" hangingPunct="1">
              <a:spcBef>
                <a:spcPts val="400"/>
              </a:spcBef>
            </a:pPr>
            <a:r>
              <a:rPr lang="en-US" sz="1600" dirty="0">
                <a:solidFill>
                  <a:schemeClr val="tx1"/>
                </a:solidFill>
                <a:latin typeface="Arial" charset="0"/>
                <a:cs typeface="Arial" charset="0"/>
                <a:sym typeface="Arial" charset="0"/>
              </a:rPr>
              <a:t>Principles of teaching</a:t>
            </a:r>
            <a:endParaRPr lang="en-US" sz="1600" dirty="0">
              <a:solidFill>
                <a:schemeClr val="tx1"/>
              </a:solidFill>
              <a:latin typeface="Arial" charset="0"/>
              <a:sym typeface="Arial" charset="0"/>
            </a:endParaRPr>
          </a:p>
          <a:p>
            <a:pPr eaLnBrk="1" hangingPunct="1">
              <a:spcBef>
                <a:spcPts val="400"/>
              </a:spcBef>
            </a:pPr>
            <a:r>
              <a:rPr lang="en-US" sz="1600" dirty="0" err="1">
                <a:solidFill>
                  <a:schemeClr val="tx1"/>
                </a:solidFill>
                <a:latin typeface="Arial" charset="0"/>
                <a:cs typeface="Arial" charset="0"/>
                <a:sym typeface="Arial" charset="0"/>
              </a:rPr>
              <a:t>Organisational</a:t>
            </a:r>
            <a:r>
              <a:rPr lang="en-US" sz="1600" dirty="0">
                <a:solidFill>
                  <a:schemeClr val="tx1"/>
                </a:solidFill>
                <a:latin typeface="Arial" charset="0"/>
                <a:cs typeface="Arial" charset="0"/>
                <a:sym typeface="Arial" charset="0"/>
              </a:rPr>
              <a:t> issues</a:t>
            </a:r>
            <a:endParaRPr lang="en-US" sz="1600" dirty="0">
              <a:solidFill>
                <a:schemeClr val="tx1"/>
              </a:solidFill>
              <a:latin typeface="Arial" charset="0"/>
              <a:sym typeface="Arial" charset="0"/>
            </a:endParaRPr>
          </a:p>
          <a:p>
            <a:pPr eaLnBrk="1" hangingPunct="1">
              <a:spcBef>
                <a:spcPts val="400"/>
              </a:spcBef>
            </a:pPr>
            <a:r>
              <a:rPr lang="en-US" sz="1600" dirty="0">
                <a:solidFill>
                  <a:schemeClr val="tx1"/>
                </a:solidFill>
                <a:latin typeface="Arial" charset="0"/>
                <a:cs typeface="Arial" charset="0"/>
                <a:sym typeface="Arial" charset="0"/>
              </a:rPr>
              <a:t>Resources</a:t>
            </a:r>
            <a:endParaRPr lang="en-US" sz="1600" dirty="0">
              <a:solidFill>
                <a:schemeClr val="tx1"/>
              </a:solidFill>
              <a:latin typeface="Arial" charset="0"/>
              <a:sym typeface="Arial" charset="0"/>
            </a:endParaRPr>
          </a:p>
          <a:p>
            <a:pPr eaLnBrk="1" hangingPunct="1">
              <a:spcBef>
                <a:spcPts val="400"/>
              </a:spcBef>
            </a:pPr>
            <a:r>
              <a:rPr lang="en-US" sz="1600" dirty="0">
                <a:solidFill>
                  <a:schemeClr val="tx1"/>
                </a:solidFill>
                <a:latin typeface="Arial" charset="0"/>
                <a:cs typeface="Arial" charset="0"/>
                <a:sym typeface="Arial" charset="0"/>
              </a:rPr>
              <a:t>Case studies</a:t>
            </a:r>
            <a:endParaRPr lang="en-US" sz="1600" dirty="0">
              <a:solidFill>
                <a:schemeClr val="tx1"/>
              </a:solidFill>
              <a:latin typeface="Arial" charset="0"/>
              <a:sym typeface="Arial" charset="0"/>
            </a:endParaRPr>
          </a:p>
          <a:p>
            <a:pPr eaLnBrk="1" hangingPunct="1">
              <a:spcBef>
                <a:spcPts val="400"/>
              </a:spcBef>
            </a:pPr>
            <a:endParaRPr lang="en-US" sz="1800" dirty="0">
              <a:solidFill>
                <a:schemeClr val="tx1"/>
              </a:solidFill>
              <a:latin typeface="Arial" pitchFamily="34" charset="0"/>
              <a:sym typeface="Arial Bold" charset="0"/>
            </a:endParaRPr>
          </a:p>
          <a:p>
            <a:pPr eaLnBrk="1" hangingPunct="1">
              <a:spcBef>
                <a:spcPts val="400"/>
              </a:spcBef>
              <a:buNone/>
            </a:pPr>
            <a:r>
              <a:rPr lang="en-US" sz="2000" dirty="0">
                <a:solidFill>
                  <a:schemeClr val="tx1"/>
                </a:solidFill>
                <a:latin typeface="Arial" pitchFamily="34" charset="0"/>
                <a:cs typeface="Arial" pitchFamily="34" charset="0"/>
                <a:sym typeface="Arial Bold" charset="0"/>
              </a:rPr>
              <a:t>KS3 Framework for Languages materials (2008):</a:t>
            </a:r>
            <a:endParaRPr lang="en-US" sz="2000" dirty="0">
              <a:solidFill>
                <a:schemeClr val="tx1"/>
              </a:solidFill>
              <a:latin typeface="Arial" pitchFamily="34" charset="0"/>
              <a:sym typeface="Arial Bold" charset="0"/>
            </a:endParaRPr>
          </a:p>
          <a:p>
            <a:pPr eaLnBrk="1" hangingPunct="1">
              <a:spcBef>
                <a:spcPts val="400"/>
              </a:spcBef>
            </a:pPr>
            <a:r>
              <a:rPr lang="en-US" sz="1600" u="sng" dirty="0">
                <a:solidFill>
                  <a:schemeClr val="tx1"/>
                </a:solidFill>
                <a:latin typeface="Arial" charset="0"/>
                <a:cs typeface="Arial" charset="0"/>
                <a:sym typeface="Arial" charset="0"/>
                <a:hlinkClick r:id="rId4"/>
              </a:rPr>
              <a:t>http://webarchive.nationalarchives.gov.uk/20110809101133/nsonline.org.uk/mfl</a:t>
            </a:r>
            <a:r>
              <a:rPr lang="en-US" sz="1600" dirty="0">
                <a:solidFill>
                  <a:schemeClr val="tx1"/>
                </a:solidFill>
                <a:latin typeface="Arial" charset="0"/>
                <a:cs typeface="Arial" charset="0"/>
                <a:sym typeface="Arial" charset="0"/>
              </a:rPr>
              <a:t> </a:t>
            </a:r>
            <a:endParaRPr lang="en-US" sz="1600" dirty="0">
              <a:solidFill>
                <a:schemeClr val="tx1"/>
              </a:solidFill>
              <a:latin typeface="Arial" charset="0"/>
              <a:sym typeface="Arial" charset="0"/>
            </a:endParaRPr>
          </a:p>
          <a:p>
            <a:pPr eaLnBrk="1" hangingPunct="1">
              <a:spcBef>
                <a:spcPts val="400"/>
              </a:spcBef>
            </a:pPr>
            <a:r>
              <a:rPr lang="en-US" sz="1600" dirty="0">
                <a:solidFill>
                  <a:schemeClr val="tx1"/>
                </a:solidFill>
                <a:latin typeface="Arial" charset="0"/>
                <a:cs typeface="Arial" charset="0"/>
                <a:sym typeface="Arial" charset="0"/>
              </a:rPr>
              <a:t>(especially the </a:t>
            </a:r>
            <a:r>
              <a:rPr lang="en-US" sz="1600" dirty="0" smtClean="0">
                <a:solidFill>
                  <a:schemeClr val="tx1"/>
                </a:solidFill>
                <a:latin typeface="Arial" charset="0"/>
                <a:cs typeface="Arial" charset="0"/>
                <a:sym typeface="Arial" charset="0"/>
              </a:rPr>
              <a:t>Guidance section </a:t>
            </a:r>
            <a:r>
              <a:rPr lang="en-US" sz="1600" dirty="0">
                <a:solidFill>
                  <a:schemeClr val="tx1"/>
                </a:solidFill>
                <a:latin typeface="Arial" charset="0"/>
                <a:cs typeface="Arial" charset="0"/>
                <a:sym typeface="Arial" charset="0"/>
              </a:rPr>
              <a:t>with ideas on target language)</a:t>
            </a:r>
            <a:endParaRPr lang="en-US" sz="1600" dirty="0">
              <a:solidFill>
                <a:schemeClr val="tx1"/>
              </a:solidFill>
              <a:latin typeface="Arial" charset="0"/>
              <a:sym typeface="Arial" charset="0"/>
            </a:endParaRPr>
          </a:p>
        </p:txBody>
      </p:sp>
      <p:pic>
        <p:nvPicPr>
          <p:cNvPr id="6"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p:nvPr>
        </p:nvSpPr>
        <p:spPr>
          <a:xfrm>
            <a:off x="468312" y="1196976"/>
            <a:ext cx="8207375" cy="719138"/>
          </a:xfrm>
        </p:spPr>
        <p:txBody>
          <a:bodyPr/>
          <a:lstStyle/>
          <a:p>
            <a:pPr eaLnBrk="1" hangingPunct="1"/>
            <a:r>
              <a:rPr lang="en-US" sz="3600" b="1" dirty="0">
                <a:latin typeface="Arial" charset="0"/>
                <a:cs typeface="Arial" charset="0"/>
                <a:sym typeface="Arial" charset="0"/>
              </a:rPr>
              <a:t>Speaking</a:t>
            </a:r>
            <a:endParaRPr lang="en-US" sz="3600" b="1" dirty="0">
              <a:latin typeface="Arial" charset="0"/>
              <a:sym typeface="Arial" charset="0"/>
            </a:endParaRPr>
          </a:p>
        </p:txBody>
      </p:sp>
      <p:sp>
        <p:nvSpPr>
          <p:cNvPr id="4100" name="Rectangle 2"/>
          <p:cNvSpPr>
            <a:spLocks noGrp="1" noChangeArrowheads="1"/>
          </p:cNvSpPr>
          <p:nvPr>
            <p:ph idx="1"/>
          </p:nvPr>
        </p:nvSpPr>
        <p:spPr>
          <a:xfrm>
            <a:off x="468312" y="1916113"/>
            <a:ext cx="8207375" cy="3352800"/>
          </a:xfrm>
        </p:spPr>
        <p:txBody>
          <a:bodyPr/>
          <a:lstStyle/>
          <a:p>
            <a:pPr marL="0" indent="0" algn="l" eaLnBrk="1" hangingPunct="1">
              <a:lnSpc>
                <a:spcPct val="80000"/>
              </a:lnSpc>
              <a:spcBef>
                <a:spcPct val="0"/>
              </a:spcBef>
              <a:buNone/>
            </a:pPr>
            <a:r>
              <a:rPr lang="en-US" sz="2800" dirty="0">
                <a:solidFill>
                  <a:schemeClr val="tx1"/>
                </a:solidFill>
                <a:latin typeface="Arial" charset="0"/>
                <a:cs typeface="Arial" charset="0"/>
                <a:sym typeface="Arial" charset="0"/>
              </a:rPr>
              <a:t>This module will explore:</a:t>
            </a:r>
            <a:endParaRPr lang="en-US" sz="800" dirty="0">
              <a:solidFill>
                <a:schemeClr val="tx1"/>
              </a:solidFill>
              <a:latin typeface="Arial" charset="0"/>
              <a:sym typeface="Arial" charset="0"/>
            </a:endParaRPr>
          </a:p>
          <a:p>
            <a:pPr algn="l" eaLnBrk="1" hangingPunct="1">
              <a:lnSpc>
                <a:spcPct val="80000"/>
              </a:lnSpc>
              <a:buFontTx/>
              <a:buChar char="•"/>
            </a:pPr>
            <a:endParaRPr lang="en-US" sz="800" dirty="0">
              <a:solidFill>
                <a:schemeClr val="tx1"/>
              </a:solidFill>
              <a:latin typeface="Arial" charset="0"/>
              <a:sym typeface="Arial" charset="0"/>
            </a:endParaRPr>
          </a:p>
          <a:p>
            <a:pPr algn="l" eaLnBrk="1" hangingPunct="1">
              <a:lnSpc>
                <a:spcPct val="80000"/>
              </a:lnSpc>
              <a:spcBef>
                <a:spcPts val="2300"/>
              </a:spcBef>
              <a:buFontTx/>
              <a:buChar char="•"/>
            </a:pPr>
            <a:r>
              <a:rPr lang="en-US" sz="2400" dirty="0">
                <a:solidFill>
                  <a:schemeClr val="tx1"/>
                </a:solidFill>
                <a:latin typeface="Arial" charset="0"/>
                <a:cs typeface="Arial" charset="0"/>
                <a:sym typeface="Arial" charset="0"/>
              </a:rPr>
              <a:t>The case for developing spontaneous speaking</a:t>
            </a:r>
            <a:endParaRPr lang="en-US" sz="800" dirty="0">
              <a:solidFill>
                <a:schemeClr val="tx1"/>
              </a:solidFill>
              <a:latin typeface="Arial" charset="0"/>
              <a:sym typeface="Arial" charset="0"/>
            </a:endParaRPr>
          </a:p>
          <a:p>
            <a:pPr algn="l" eaLnBrk="1" hangingPunct="1">
              <a:lnSpc>
                <a:spcPct val="80000"/>
              </a:lnSpc>
              <a:spcBef>
                <a:spcPts val="2300"/>
              </a:spcBef>
              <a:buFontTx/>
              <a:buChar char="•"/>
            </a:pPr>
            <a:r>
              <a:rPr lang="en-US" sz="2400" dirty="0">
                <a:solidFill>
                  <a:schemeClr val="tx1"/>
                </a:solidFill>
                <a:latin typeface="Arial" charset="0"/>
                <a:cs typeface="Arial" charset="0"/>
                <a:sym typeface="Arial" charset="0"/>
              </a:rPr>
              <a:t>What students say and what they would like to say </a:t>
            </a:r>
            <a:endParaRPr lang="en-US" sz="800" dirty="0">
              <a:solidFill>
                <a:schemeClr val="tx1"/>
              </a:solidFill>
              <a:latin typeface="Arial" charset="0"/>
              <a:sym typeface="Arial" charset="0"/>
            </a:endParaRPr>
          </a:p>
          <a:p>
            <a:pPr algn="l" eaLnBrk="1" hangingPunct="1">
              <a:lnSpc>
                <a:spcPct val="80000"/>
              </a:lnSpc>
              <a:spcBef>
                <a:spcPts val="2300"/>
              </a:spcBef>
              <a:buFontTx/>
              <a:buChar char="•"/>
            </a:pPr>
            <a:r>
              <a:rPr lang="en-US" sz="2400" dirty="0">
                <a:solidFill>
                  <a:schemeClr val="tx1"/>
                </a:solidFill>
                <a:latin typeface="Arial" charset="0"/>
                <a:cs typeface="Arial" charset="0"/>
                <a:sym typeface="Arial" charset="0"/>
              </a:rPr>
              <a:t>Enabling and supporting </a:t>
            </a:r>
            <a:r>
              <a:rPr lang="en-US" sz="2400" dirty="0" smtClean="0">
                <a:solidFill>
                  <a:schemeClr val="tx1"/>
                </a:solidFill>
                <a:latin typeface="Arial" charset="0"/>
                <a:cs typeface="Arial" charset="0"/>
                <a:sym typeface="Arial" charset="0"/>
              </a:rPr>
              <a:t>students’ </a:t>
            </a:r>
            <a:r>
              <a:rPr lang="en-US" sz="2400" dirty="0">
                <a:solidFill>
                  <a:schemeClr val="tx1"/>
                </a:solidFill>
                <a:latin typeface="Arial" charset="0"/>
                <a:cs typeface="Arial" charset="0"/>
                <a:sym typeface="Arial" charset="0"/>
              </a:rPr>
              <a:t>speaking</a:t>
            </a:r>
            <a:endParaRPr lang="en-US" sz="800" dirty="0">
              <a:solidFill>
                <a:schemeClr val="tx1"/>
              </a:solidFill>
              <a:latin typeface="Arial" charset="0"/>
              <a:sym typeface="Arial" charset="0"/>
            </a:endParaRPr>
          </a:p>
          <a:p>
            <a:pPr algn="l" eaLnBrk="1" hangingPunct="1">
              <a:lnSpc>
                <a:spcPct val="80000"/>
              </a:lnSpc>
              <a:spcBef>
                <a:spcPts val="2300"/>
              </a:spcBef>
              <a:buFontTx/>
              <a:buChar char="•"/>
            </a:pPr>
            <a:r>
              <a:rPr lang="en-US" sz="2400" dirty="0">
                <a:solidFill>
                  <a:schemeClr val="tx1"/>
                </a:solidFill>
                <a:latin typeface="Arial" charset="0"/>
                <a:cs typeface="Arial" charset="0"/>
                <a:sym typeface="Arial" charset="0"/>
              </a:rPr>
              <a:t>Ensuring progression in spontaneous speaking</a:t>
            </a:r>
            <a:endParaRPr lang="en-US" sz="2400" dirty="0">
              <a:solidFill>
                <a:schemeClr val="tx1"/>
              </a:solidFill>
              <a:latin typeface="Arial" charset="0"/>
              <a:sym typeface="Arial" charset="0"/>
            </a:endParaRPr>
          </a:p>
        </p:txBody>
      </p:sp>
      <p:pic>
        <p:nvPicPr>
          <p:cNvPr id="4101"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7616" y="3789039"/>
            <a:ext cx="2148072" cy="214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3877" y="1664543"/>
            <a:ext cx="2556545" cy="25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090455"/>
            <a:ext cx="2123636" cy="2122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6955" y="3429000"/>
            <a:ext cx="3168352"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8"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9596" y="1570186"/>
            <a:ext cx="3168352"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9" name="Rectangle 7"/>
          <p:cNvSpPr>
            <a:spLocks/>
          </p:cNvSpPr>
          <p:nvPr/>
        </p:nvSpPr>
        <p:spPr bwMode="auto">
          <a:xfrm>
            <a:off x="668040" y="2472928"/>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3000" dirty="0">
                <a:solidFill>
                  <a:schemeClr val="tx1"/>
                </a:solidFill>
                <a:latin typeface="Arial" charset="0"/>
                <a:cs typeface="Arial" charset="0"/>
                <a:sym typeface="Arial" charset="0"/>
              </a:rPr>
              <a:t>confidence</a:t>
            </a:r>
          </a:p>
        </p:txBody>
      </p:sp>
      <p:sp>
        <p:nvSpPr>
          <p:cNvPr id="10" name="Rectangle 8"/>
          <p:cNvSpPr>
            <a:spLocks/>
          </p:cNvSpPr>
          <p:nvPr/>
        </p:nvSpPr>
        <p:spPr bwMode="auto">
          <a:xfrm>
            <a:off x="6851972" y="4437112"/>
            <a:ext cx="19685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3000" dirty="0">
                <a:solidFill>
                  <a:schemeClr val="tx1"/>
                </a:solidFill>
                <a:latin typeface="Arial" charset="0"/>
                <a:cs typeface="Arial" charset="0"/>
                <a:sym typeface="Arial" charset="0"/>
              </a:rPr>
              <a:t>creativity</a:t>
            </a:r>
          </a:p>
        </p:txBody>
      </p:sp>
      <p:sp>
        <p:nvSpPr>
          <p:cNvPr id="11" name="Rectangle 9"/>
          <p:cNvSpPr>
            <a:spLocks/>
          </p:cNvSpPr>
          <p:nvPr/>
        </p:nvSpPr>
        <p:spPr bwMode="auto">
          <a:xfrm>
            <a:off x="3891880" y="2636838"/>
            <a:ext cx="32004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3000" dirty="0">
                <a:solidFill>
                  <a:schemeClr val="tx1"/>
                </a:solidFill>
                <a:latin typeface="Arial" charset="0"/>
                <a:cs typeface="Arial" charset="0"/>
                <a:sym typeface="Arial" charset="0"/>
              </a:rPr>
              <a:t>communication</a:t>
            </a:r>
          </a:p>
        </p:txBody>
      </p:sp>
      <p:sp>
        <p:nvSpPr>
          <p:cNvPr id="12" name="Rectangle 10"/>
          <p:cNvSpPr>
            <a:spLocks/>
          </p:cNvSpPr>
          <p:nvPr/>
        </p:nvSpPr>
        <p:spPr bwMode="auto">
          <a:xfrm>
            <a:off x="1930896" y="4476626"/>
            <a:ext cx="35052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3000" dirty="0">
                <a:solidFill>
                  <a:schemeClr val="tx1"/>
                </a:solidFill>
                <a:latin typeface="Arial" charset="0"/>
                <a:cs typeface="Arial" charset="0"/>
                <a:sym typeface="Arial" charset="0"/>
              </a:rPr>
              <a:t>comprehension</a:t>
            </a:r>
          </a:p>
        </p:txBody>
      </p:sp>
      <p:sp>
        <p:nvSpPr>
          <p:cNvPr id="13" name="Rectangle 11"/>
          <p:cNvSpPr>
            <a:spLocks/>
          </p:cNvSpPr>
          <p:nvPr/>
        </p:nvSpPr>
        <p:spPr bwMode="auto">
          <a:xfrm>
            <a:off x="6652964" y="1751980"/>
            <a:ext cx="20955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3000" dirty="0">
                <a:solidFill>
                  <a:schemeClr val="tx1"/>
                </a:solidFill>
                <a:latin typeface="Arial" charset="0"/>
                <a:cs typeface="Arial" charset="0"/>
                <a:sym typeface="Arial" charset="0"/>
              </a:rPr>
              <a:t>capability</a:t>
            </a:r>
          </a:p>
        </p:txBody>
      </p:sp>
      <p:sp>
        <p:nvSpPr>
          <p:cNvPr id="14" name="Rectangle 1"/>
          <p:cNvSpPr>
            <a:spLocks noGrp="1" noChangeArrowheads="1"/>
          </p:cNvSpPr>
          <p:nvPr>
            <p:ph type="title"/>
          </p:nvPr>
        </p:nvSpPr>
        <p:spPr/>
        <p:txBody>
          <a:bodyPr/>
          <a:lstStyle/>
          <a:p>
            <a:pPr eaLnBrk="1" hangingPunct="1"/>
            <a:r>
              <a:rPr lang="en-US" b="1" dirty="0">
                <a:latin typeface="Arial" charset="0"/>
                <a:cs typeface="Arial" charset="0"/>
                <a:sym typeface="Arial" charset="0"/>
              </a:rPr>
              <a:t>Why focus on speaking?</a:t>
            </a:r>
            <a:endParaRPr lang="en-US" b="1" dirty="0">
              <a:latin typeface="Arial" charset="0"/>
              <a:sym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310464" presetClass="entr" presetSubtype="46603688"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1310464" presetClass="entr" presetSubtype="46603944" fill="hold" nodeType="clickEffect">
                                  <p:stCondLst>
                                    <p:cond delay="0"/>
                                  </p:stCondLst>
                                  <p:childTnLst>
                                    <p:set>
                                      <p:cBhvr>
                                        <p:cTn id="13" dur="1" fill="hold">
                                          <p:stCondLst>
                                            <p:cond delay="499"/>
                                          </p:stCondLst>
                                        </p:cTn>
                                        <p:tgtEl>
                                          <p:spTgt spid="8"/>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1310464" presetClass="entr" presetSubtype="44117072" fill="hold" nodeType="clickEffect">
                                  <p:stCondLst>
                                    <p:cond delay="0"/>
                                  </p:stCondLst>
                                  <p:childTnLst>
                                    <p:set>
                                      <p:cBhvr>
                                        <p:cTn id="20" dur="1" fill="hold">
                                          <p:stCondLst>
                                            <p:cond delay="499"/>
                                          </p:stCondLst>
                                        </p:cTn>
                                        <p:tgtEl>
                                          <p:spTgt spid="7"/>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1310464" presetClass="entr" presetSubtype="44116776" fill="hold" nodeType="clickEffect">
                                  <p:stCondLst>
                                    <p:cond delay="0"/>
                                  </p:stCondLst>
                                  <p:childTnLst>
                                    <p:set>
                                      <p:cBhvr>
                                        <p:cTn id="27" dur="1" fill="hold">
                                          <p:stCondLst>
                                            <p:cond delay="499"/>
                                          </p:stCondLst>
                                        </p:cTn>
                                        <p:tgtEl>
                                          <p:spTgt spid="6"/>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1310464" presetClass="entr" presetSubtype="4662408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1" grpId="0" autoUpdateAnimBg="0"/>
      <p:bldP spid="12" grpId="0" autoUpdateAnimBg="0"/>
      <p:bldP spid="1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noChangeArrowheads="1"/>
          </p:cNvSpPr>
          <p:nvPr>
            <p:ph type="title"/>
          </p:nvPr>
        </p:nvSpPr>
        <p:spPr>
          <a:xfrm>
            <a:off x="446088" y="1196975"/>
            <a:ext cx="8229600" cy="1143000"/>
          </a:xfrm>
        </p:spPr>
        <p:txBody>
          <a:bodyPr/>
          <a:lstStyle/>
          <a:p>
            <a:pPr algn="l" eaLnBrk="1" hangingPunct="1"/>
            <a:r>
              <a:rPr lang="en-US" sz="2800" i="1" dirty="0">
                <a:latin typeface="Arial" pitchFamily="34" charset="0"/>
                <a:cs typeface="Arial" pitchFamily="34" charset="0"/>
                <a:sym typeface="Arial Bold" charset="0"/>
              </a:rPr>
              <a:t>Modern </a:t>
            </a:r>
            <a:r>
              <a:rPr lang="en-US" sz="2800" i="1" dirty="0" smtClean="0">
                <a:latin typeface="Arial" pitchFamily="34" charset="0"/>
                <a:cs typeface="Arial" pitchFamily="34" charset="0"/>
                <a:sym typeface="Arial Bold" charset="0"/>
              </a:rPr>
              <a:t>languages </a:t>
            </a:r>
            <a:r>
              <a:rPr lang="en-US" sz="2800" i="1" dirty="0">
                <a:latin typeface="Arial" pitchFamily="34" charset="0"/>
                <a:cs typeface="Arial" pitchFamily="34" charset="0"/>
                <a:sym typeface="Arial Bold" charset="0"/>
              </a:rPr>
              <a:t/>
            </a:r>
            <a:br>
              <a:rPr lang="en-US" sz="2800" i="1" dirty="0">
                <a:latin typeface="Arial" pitchFamily="34" charset="0"/>
                <a:cs typeface="Arial" pitchFamily="34" charset="0"/>
                <a:sym typeface="Arial Bold" charset="0"/>
              </a:rPr>
            </a:br>
            <a:r>
              <a:rPr lang="en-US" sz="2800" i="1" dirty="0">
                <a:latin typeface="Arial" pitchFamily="34" charset="0"/>
                <a:cs typeface="Arial" pitchFamily="34" charset="0"/>
                <a:sym typeface="Arial Bold" charset="0"/>
              </a:rPr>
              <a:t>Achievement and </a:t>
            </a:r>
            <a:r>
              <a:rPr lang="en-US" sz="2800" i="1" dirty="0" smtClean="0">
                <a:latin typeface="Arial" pitchFamily="34" charset="0"/>
                <a:cs typeface="Arial" pitchFamily="34" charset="0"/>
                <a:sym typeface="Arial Bold" charset="0"/>
              </a:rPr>
              <a:t>challenge 2007–2010</a:t>
            </a:r>
            <a:endParaRPr lang="en-US" sz="2800" i="1" dirty="0">
              <a:latin typeface="Arial" pitchFamily="34" charset="0"/>
              <a:cs typeface="Arial" pitchFamily="34" charset="0"/>
              <a:sym typeface="Arial Bold" charset="0"/>
            </a:endParaRPr>
          </a:p>
        </p:txBody>
      </p:sp>
      <p:pic>
        <p:nvPicPr>
          <p:cNvPr id="6148" name="Picture 2"/>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91494" y="914245"/>
            <a:ext cx="1077562" cy="642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pic>
      <p:sp>
        <p:nvSpPr>
          <p:cNvPr id="6149" name="Rectangle 3"/>
          <p:cNvSpPr>
            <a:spLocks/>
          </p:cNvSpPr>
          <p:nvPr/>
        </p:nvSpPr>
        <p:spPr bwMode="auto">
          <a:xfrm>
            <a:off x="466725" y="2276872"/>
            <a:ext cx="8216900" cy="339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r>
              <a:rPr lang="en-US" sz="1600" dirty="0" smtClean="0">
                <a:solidFill>
                  <a:srgbClr val="C04900"/>
                </a:solidFill>
                <a:latin typeface="Arial" charset="0"/>
                <a:cs typeface="Arial" charset="0"/>
                <a:sym typeface="Arial" charset="0"/>
              </a:rPr>
              <a:t>“Speaking</a:t>
            </a:r>
            <a:r>
              <a:rPr lang="en-US" sz="1600" dirty="0">
                <a:solidFill>
                  <a:srgbClr val="C04900"/>
                </a:solidFill>
                <a:latin typeface="Arial" charset="0"/>
                <a:cs typeface="Arial" charset="0"/>
                <a:sym typeface="Arial" charset="0"/>
              </a:rPr>
              <a:t>, </a:t>
            </a:r>
            <a:r>
              <a:rPr lang="en-US" sz="1600" dirty="0">
                <a:solidFill>
                  <a:schemeClr val="tx1"/>
                </a:solidFill>
                <a:latin typeface="Arial" charset="0"/>
                <a:cs typeface="Arial" charset="0"/>
                <a:sym typeface="Arial" charset="0"/>
              </a:rPr>
              <a:t>which was a key issue at the time of the previous modern languages report, </a:t>
            </a:r>
            <a:r>
              <a:rPr lang="en-US" sz="1600" dirty="0">
                <a:solidFill>
                  <a:srgbClr val="C04900"/>
                </a:solidFill>
                <a:latin typeface="Arial" charset="0"/>
                <a:cs typeface="Arial" charset="0"/>
                <a:sym typeface="Arial" charset="0"/>
              </a:rPr>
              <a:t>remains a concern. </a:t>
            </a:r>
            <a:r>
              <a:rPr lang="en-US" sz="1600" dirty="0">
                <a:solidFill>
                  <a:schemeClr val="tx1"/>
                </a:solidFill>
                <a:latin typeface="Arial" charset="0"/>
                <a:cs typeface="Arial" charset="0"/>
                <a:sym typeface="Arial" charset="0"/>
              </a:rPr>
              <a:t>There were some excellent examples of lessons where teachers and students used the target languages most of the time and students made good or outstanding progress. However, in other lessons, inspectors rarely heard the target languages, despite there being good opportunities for the target language to be used. Even in the strongest departments, students had too few opportunities to use their languages to communicate in a realistic manner. Overall, speaking was the weakest skill in four out of five of the schools visited. </a:t>
            </a:r>
            <a:r>
              <a:rPr lang="en-US" sz="1600" dirty="0">
                <a:solidFill>
                  <a:srgbClr val="C04900"/>
                </a:solidFill>
                <a:latin typeface="Arial" charset="0"/>
                <a:cs typeface="Arial" charset="0"/>
                <a:sym typeface="Arial" charset="0"/>
              </a:rPr>
              <a:t>Good or outstanding progress was </a:t>
            </a:r>
            <a:r>
              <a:rPr lang="en-US" sz="1600" dirty="0" err="1">
                <a:solidFill>
                  <a:srgbClr val="C04900"/>
                </a:solidFill>
                <a:latin typeface="Arial" charset="0"/>
                <a:cs typeface="Arial" charset="0"/>
                <a:sym typeface="Arial" charset="0"/>
              </a:rPr>
              <a:t>characterised</a:t>
            </a:r>
            <a:r>
              <a:rPr lang="en-US" sz="1600" dirty="0">
                <a:solidFill>
                  <a:srgbClr val="C04900"/>
                </a:solidFill>
                <a:latin typeface="Arial" charset="0"/>
                <a:cs typeface="Arial" charset="0"/>
                <a:sym typeface="Arial" charset="0"/>
              </a:rPr>
              <a:t> by clear links between the </a:t>
            </a:r>
            <a:r>
              <a:rPr lang="en-US" sz="1600" dirty="0" smtClean="0">
                <a:solidFill>
                  <a:srgbClr val="C04900"/>
                </a:solidFill>
                <a:latin typeface="Arial" charset="0"/>
                <a:cs typeface="Arial" charset="0"/>
                <a:sym typeface="Arial" charset="0"/>
              </a:rPr>
              <a:t>teachers’ </a:t>
            </a:r>
            <a:r>
              <a:rPr lang="en-US" sz="1600" dirty="0">
                <a:solidFill>
                  <a:srgbClr val="C04900"/>
                </a:solidFill>
                <a:latin typeface="Arial" charset="0"/>
                <a:cs typeface="Arial" charset="0"/>
                <a:sym typeface="Arial" charset="0"/>
              </a:rPr>
              <a:t>demands and opportunities for the students to speak in meaningful situations. </a:t>
            </a:r>
            <a:r>
              <a:rPr lang="en-US" sz="1600" dirty="0">
                <a:solidFill>
                  <a:schemeClr val="tx1"/>
                </a:solidFill>
                <a:latin typeface="Arial" charset="0"/>
                <a:cs typeface="Arial" charset="0"/>
                <a:sym typeface="Arial" charset="0"/>
              </a:rPr>
              <a:t>Cues and information gap activities prompted creative speech, gradually moving students towards </a:t>
            </a:r>
            <a:r>
              <a:rPr lang="en-US" sz="1600" dirty="0">
                <a:solidFill>
                  <a:srgbClr val="C04900"/>
                </a:solidFill>
                <a:latin typeface="Arial" charset="0"/>
                <a:cs typeface="Arial" charset="0"/>
                <a:sym typeface="Arial" charset="0"/>
              </a:rPr>
              <a:t>spontaneity: that is, being able to say what one wants to say</a:t>
            </a:r>
            <a:r>
              <a:rPr lang="en-US" sz="1600" dirty="0" smtClean="0">
                <a:solidFill>
                  <a:srgbClr val="C04900"/>
                </a:solidFill>
                <a:latin typeface="Arial" charset="0"/>
                <a:cs typeface="Arial" charset="0"/>
                <a:sym typeface="Arial" charset="0"/>
              </a:rPr>
              <a:t>.”</a:t>
            </a:r>
            <a:endParaRPr lang="en-US" sz="1600" dirty="0">
              <a:solidFill>
                <a:srgbClr val="C04900"/>
              </a:solidFill>
              <a:latin typeface="Arial" charset="0"/>
              <a:cs typeface="Arial" charset="0"/>
              <a:sym typeface="Arial" charset="0"/>
            </a:endParaRPr>
          </a:p>
        </p:txBody>
      </p:sp>
      <p:sp>
        <p:nvSpPr>
          <p:cNvPr id="6150" name="Rectangle 4"/>
          <p:cNvSpPr>
            <a:spLocks/>
          </p:cNvSpPr>
          <p:nvPr/>
        </p:nvSpPr>
        <p:spPr bwMode="auto">
          <a:xfrm>
            <a:off x="468313" y="5848350"/>
            <a:ext cx="37211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algn="l">
              <a:tabLst>
                <a:tab pos="355600" algn="l"/>
                <a:tab pos="711200" algn="l"/>
                <a:tab pos="1066800" algn="l"/>
              </a:tabLst>
            </a:pPr>
            <a:r>
              <a:rPr lang="en-US" sz="1200" u="sng" dirty="0">
                <a:solidFill>
                  <a:srgbClr val="0000FF"/>
                </a:solidFill>
                <a:latin typeface="Arial" pitchFamily="34" charset="0"/>
                <a:cs typeface="Arial" pitchFamily="34" charset="0"/>
                <a:sym typeface="Tahoma" charset="0"/>
                <a:hlinkClick r:id="rId4"/>
              </a:rPr>
              <a:t>http://tinyurl.com/OfstedLangsJan2011</a:t>
            </a:r>
            <a:r>
              <a:rPr lang="en-US" sz="1200" dirty="0">
                <a:solidFill>
                  <a:schemeClr val="tx1"/>
                </a:solidFill>
                <a:latin typeface="Arial" pitchFamily="34" charset="0"/>
                <a:cs typeface="Arial" pitchFamily="34" charset="0"/>
                <a:sym typeface="Tahoma" charset="0"/>
              </a:rPr>
              <a:t> </a:t>
            </a:r>
          </a:p>
        </p:txBody>
      </p:sp>
      <p:pic>
        <p:nvPicPr>
          <p:cNvPr id="8"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
          <p:cNvSpPr>
            <a:spLocks noGrp="1" noChangeArrowheads="1"/>
          </p:cNvSpPr>
          <p:nvPr>
            <p:ph type="title"/>
          </p:nvPr>
        </p:nvSpPr>
        <p:spPr>
          <a:xfrm>
            <a:off x="468313" y="1196975"/>
            <a:ext cx="3074144" cy="773782"/>
          </a:xfrm>
        </p:spPr>
        <p:txBody>
          <a:bodyPr/>
          <a:lstStyle/>
          <a:p>
            <a:pPr eaLnBrk="1" hangingPunct="1"/>
            <a:r>
              <a:rPr lang="en-US" sz="3200" b="1" dirty="0">
                <a:latin typeface="Arial" charset="0"/>
                <a:cs typeface="Arial" charset="0"/>
                <a:sym typeface="Arial" charset="0"/>
              </a:rPr>
              <a:t>Spontaneity</a:t>
            </a:r>
            <a:endParaRPr lang="en-US" sz="3200" b="1" dirty="0">
              <a:latin typeface="Arial" charset="0"/>
              <a:sym typeface="Arial" charset="0"/>
            </a:endParaRPr>
          </a:p>
        </p:txBody>
      </p:sp>
      <p:pic>
        <p:nvPicPr>
          <p:cNvPr id="717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7584" y="2089944"/>
            <a:ext cx="1800200" cy="223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7173"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617092" y="1196975"/>
            <a:ext cx="2058596"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7174"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441604" y="4099076"/>
            <a:ext cx="2234084" cy="206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7175" name="Picture 5"/>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331640" y="4393356"/>
            <a:ext cx="2332992" cy="177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7176"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24150" y="1905000"/>
            <a:ext cx="36957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2" name="Rectangle 7"/>
          <p:cNvSpPr>
            <a:spLocks/>
          </p:cNvSpPr>
          <p:nvPr/>
        </p:nvSpPr>
        <p:spPr bwMode="auto">
          <a:xfrm>
            <a:off x="3092450" y="2852936"/>
            <a:ext cx="2959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r>
              <a:rPr lang="en-US" sz="3200" dirty="0">
                <a:solidFill>
                  <a:schemeClr val="tx1"/>
                </a:solidFill>
                <a:latin typeface="Arial" pitchFamily="34" charset="0"/>
                <a:cs typeface="Arial" pitchFamily="34" charset="0"/>
                <a:sym typeface="Arial Bold" charset="0"/>
              </a:rPr>
              <a:t>...being able to say what one wants to say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310848" presetClass="entr" presetSubtype="44117416"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1"/>
          <p:cNvSpPr>
            <a:spLocks noGrp="1" noChangeArrowheads="1"/>
          </p:cNvSpPr>
          <p:nvPr>
            <p:ph type="title"/>
          </p:nvPr>
        </p:nvSpPr>
        <p:spPr>
          <a:xfrm>
            <a:off x="457200" y="1186743"/>
            <a:ext cx="8229600" cy="729370"/>
          </a:xfrm>
        </p:spPr>
        <p:txBody>
          <a:bodyPr/>
          <a:lstStyle/>
          <a:p>
            <a:pPr eaLnBrk="1" hangingPunct="1"/>
            <a:r>
              <a:rPr lang="en-US" b="1" dirty="0">
                <a:latin typeface="Arial" charset="0"/>
                <a:cs typeface="Arial" charset="0"/>
                <a:sym typeface="Arial" charset="0"/>
              </a:rPr>
              <a:t>What do students want to say?</a:t>
            </a:r>
            <a:endParaRPr lang="en-US" b="1" dirty="0">
              <a:latin typeface="Arial" charset="0"/>
              <a:sym typeface="Arial" charset="0"/>
            </a:endParaRPr>
          </a:p>
        </p:txBody>
      </p:sp>
      <p:sp>
        <p:nvSpPr>
          <p:cNvPr id="8194" name="Rectangle 2"/>
          <p:cNvSpPr>
            <a:spLocks noGrp="1" noChangeArrowheads="1"/>
          </p:cNvSpPr>
          <p:nvPr>
            <p:ph idx="1"/>
          </p:nvPr>
        </p:nvSpPr>
        <p:spPr>
          <a:xfrm>
            <a:off x="468313" y="1916113"/>
            <a:ext cx="2746648" cy="521208"/>
          </a:xfrm>
        </p:spPr>
        <p:txBody>
          <a:bodyPr/>
          <a:lstStyle/>
          <a:p>
            <a:pPr marL="304800" indent="-304800" eaLnBrk="1" hangingPunct="1">
              <a:spcBef>
                <a:spcPct val="0"/>
              </a:spcBef>
            </a:pPr>
            <a:r>
              <a:rPr lang="en-US" sz="2800" dirty="0">
                <a:solidFill>
                  <a:schemeClr val="tx1"/>
                </a:solidFill>
                <a:latin typeface="Arial" charset="0"/>
                <a:cs typeface="Arial" charset="0"/>
                <a:sym typeface="Arial" charset="0"/>
              </a:rPr>
              <a:t>In </a:t>
            </a:r>
            <a:r>
              <a:rPr lang="en-GB" sz="2800" dirty="0" smtClean="0">
                <a:solidFill>
                  <a:schemeClr val="tx1"/>
                </a:solidFill>
                <a:latin typeface="Arial" charset="0"/>
                <a:cs typeface="Arial" charset="0"/>
                <a:sym typeface="Arial" charset="0"/>
              </a:rPr>
              <a:t>‘</a:t>
            </a:r>
            <a:r>
              <a:rPr lang="en-US" sz="2800" dirty="0" smtClean="0">
                <a:solidFill>
                  <a:schemeClr val="tx1"/>
                </a:solidFill>
                <a:latin typeface="Arial" charset="0"/>
                <a:cs typeface="Arial" charset="0"/>
                <a:sym typeface="Arial" charset="0"/>
              </a:rPr>
              <a:t>real life’?</a:t>
            </a:r>
            <a:endParaRPr lang="en-US" sz="2800" dirty="0">
              <a:solidFill>
                <a:schemeClr val="tx1"/>
              </a:solidFill>
              <a:latin typeface="Arial" charset="0"/>
              <a:sym typeface="Arial" charset="0"/>
            </a:endParaRPr>
          </a:p>
        </p:txBody>
      </p:sp>
      <p:sp>
        <p:nvSpPr>
          <p:cNvPr id="2" name="Rectangle 3"/>
          <p:cNvSpPr>
            <a:spLocks/>
          </p:cNvSpPr>
          <p:nvPr/>
        </p:nvSpPr>
        <p:spPr bwMode="auto">
          <a:xfrm>
            <a:off x="4329497" y="1916113"/>
            <a:ext cx="4572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marL="304800" indent="-304800" algn="l">
              <a:spcBef>
                <a:spcPts val="663"/>
              </a:spcBef>
              <a:buClr>
                <a:srgbClr val="000000"/>
              </a:buClr>
              <a:buSzPct val="100000"/>
              <a:buFont typeface="Arial" charset="0"/>
              <a:buChar char="•"/>
            </a:pPr>
            <a:r>
              <a:rPr lang="en-US" sz="2800" dirty="0">
                <a:solidFill>
                  <a:schemeClr val="tx1"/>
                </a:solidFill>
                <a:latin typeface="Arial" charset="0"/>
                <a:cs typeface="Arial" charset="0"/>
                <a:sym typeface="Arial" charset="0"/>
              </a:rPr>
              <a:t>In the classroom context?</a:t>
            </a:r>
          </a:p>
        </p:txBody>
      </p:sp>
      <p:pic>
        <p:nvPicPr>
          <p:cNvPr id="8197"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48535" y="2636838"/>
            <a:ext cx="2663825"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3" name="Picture 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27584" y="2636838"/>
            <a:ext cx="3290670" cy="258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0"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311232" presetClass="entr" presetSubtype="44117632" fill="hold" grpId="0" nodeType="clickEffect">
                                  <p:stCondLst>
                                    <p:cond delay="0"/>
                                  </p:stCondLst>
                                  <p:childTnLst>
                                    <p:set>
                                      <p:cBhvr>
                                        <p:cTn id="6" dur="1" fill="hold">
                                          <p:stCondLst>
                                            <p:cond delay="499"/>
                                          </p:stCondLst>
                                        </p:cTn>
                                        <p:tgtEl>
                                          <p:spTgt spid="8194">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41311232" presetClass="entr" presetSubtype="44117672" fill="hold" nodeType="afterEffect">
                                  <p:stCondLst>
                                    <p:cond delay="500"/>
                                  </p:stCondLst>
                                  <p:childTnLst>
                                    <p:set>
                                      <p:cBhvr>
                                        <p:cTn id="9" dur="1" fill="hold">
                                          <p:stCondLst>
                                            <p:cond delay="499"/>
                                          </p:stCondLst>
                                        </p:cTn>
                                        <p:tgtEl>
                                          <p:spTgt spid="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1311232" presetClass="entr" presetSubtype="44116736" fill="hold" grpId="0" nodeType="clickEffect">
                                  <p:stCondLst>
                                    <p:cond delay="0"/>
                                  </p:stCondLst>
                                  <p:childTnLst>
                                    <p:set>
                                      <p:cBhvr>
                                        <p:cTn id="13" dur="1" fill="hold">
                                          <p:stCondLst>
                                            <p:cond delay="499"/>
                                          </p:stCondLst>
                                        </p:cTn>
                                        <p:tgtEl>
                                          <p:spTgt spid="2">
                                            <p:txEl>
                                              <p:pRg st="0" end="0"/>
                                            </p:txEl>
                                          </p:spTgt>
                                        </p:tgtEl>
                                        <p:attrNameLst>
                                          <p:attrName>style.visibility</p:attrName>
                                        </p:attrNameLst>
                                      </p:cBhvr>
                                      <p:to>
                                        <p:strVal val="visible"/>
                                      </p:to>
                                    </p:set>
                                  </p:childTnLst>
                                </p:cTn>
                              </p:par>
                            </p:childTnLst>
                          </p:cTn>
                        </p:par>
                        <p:par>
                          <p:cTn id="14" fill="hold" nodeType="afterGroup">
                            <p:stCondLst>
                              <p:cond delay="500"/>
                            </p:stCondLst>
                            <p:childTnLst>
                              <p:par>
                                <p:cTn id="15" presetID="41311232" presetClass="entr" presetSubtype="44117928" fill="hold" nodeType="afterEffect">
                                  <p:stCondLst>
                                    <p:cond delay="500"/>
                                  </p:stCondLst>
                                  <p:childTnLst>
                                    <p:set>
                                      <p:cBhvr>
                                        <p:cTn id="16" dur="1" fill="hold">
                                          <p:stCondLst>
                                            <p:cond delay="499"/>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
          <p:cNvSpPr>
            <a:spLocks noGrp="1" noChangeArrowheads="1"/>
          </p:cNvSpPr>
          <p:nvPr>
            <p:ph type="title"/>
          </p:nvPr>
        </p:nvSpPr>
        <p:spPr>
          <a:xfrm>
            <a:off x="468313" y="1196974"/>
            <a:ext cx="8207375" cy="1439863"/>
          </a:xfrm>
        </p:spPr>
        <p:txBody>
          <a:bodyPr/>
          <a:lstStyle/>
          <a:p>
            <a:pPr eaLnBrk="1" hangingPunct="1"/>
            <a:r>
              <a:rPr lang="en-US" b="1" dirty="0">
                <a:latin typeface="Arial" charset="0"/>
                <a:cs typeface="Arial" charset="0"/>
                <a:sym typeface="Arial" charset="0"/>
              </a:rPr>
              <a:t>What do students currently say in the target language in lessons?</a:t>
            </a:r>
            <a:endParaRPr lang="en-US" b="1" dirty="0">
              <a:latin typeface="Arial" charset="0"/>
              <a:sym typeface="Arial" charset="0"/>
            </a:endParaRPr>
          </a:p>
        </p:txBody>
      </p:sp>
      <p:sp>
        <p:nvSpPr>
          <p:cNvPr id="9220" name="Line 2"/>
          <p:cNvSpPr>
            <a:spLocks noChangeShapeType="1"/>
          </p:cNvSpPr>
          <p:nvPr/>
        </p:nvSpPr>
        <p:spPr bwMode="auto">
          <a:xfrm rot="10800000" flipH="1">
            <a:off x="2301875" y="3860800"/>
            <a:ext cx="4789488" cy="4921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1" name="Line 3"/>
          <p:cNvSpPr>
            <a:spLocks noChangeShapeType="1"/>
          </p:cNvSpPr>
          <p:nvPr/>
        </p:nvSpPr>
        <p:spPr bwMode="auto">
          <a:xfrm>
            <a:off x="2338388" y="3932238"/>
            <a:ext cx="1223962" cy="10080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2" name="Line 4"/>
          <p:cNvSpPr>
            <a:spLocks noChangeShapeType="1"/>
          </p:cNvSpPr>
          <p:nvPr/>
        </p:nvSpPr>
        <p:spPr bwMode="auto">
          <a:xfrm flipH="1">
            <a:off x="2314575" y="2779713"/>
            <a:ext cx="1320800" cy="11318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3" name="Line 5"/>
          <p:cNvSpPr>
            <a:spLocks noChangeShapeType="1"/>
          </p:cNvSpPr>
          <p:nvPr/>
        </p:nvSpPr>
        <p:spPr bwMode="auto">
          <a:xfrm>
            <a:off x="3922713" y="3860800"/>
            <a:ext cx="1081087" cy="1079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4" name="Line 6"/>
          <p:cNvSpPr>
            <a:spLocks noChangeShapeType="1"/>
          </p:cNvSpPr>
          <p:nvPr/>
        </p:nvSpPr>
        <p:spPr bwMode="auto">
          <a:xfrm>
            <a:off x="7091363" y="3860800"/>
            <a:ext cx="1296987" cy="1008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5" name="Line 7"/>
          <p:cNvSpPr>
            <a:spLocks noChangeShapeType="1"/>
          </p:cNvSpPr>
          <p:nvPr/>
        </p:nvSpPr>
        <p:spPr bwMode="auto">
          <a:xfrm>
            <a:off x="5651500" y="3860800"/>
            <a:ext cx="1223963" cy="1079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6" name="Line 8"/>
          <p:cNvSpPr>
            <a:spLocks noChangeShapeType="1"/>
          </p:cNvSpPr>
          <p:nvPr/>
        </p:nvSpPr>
        <p:spPr bwMode="auto">
          <a:xfrm flipH="1">
            <a:off x="3922713" y="2852738"/>
            <a:ext cx="1223962" cy="1079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7" name="Line 9"/>
          <p:cNvSpPr>
            <a:spLocks noChangeShapeType="1"/>
          </p:cNvSpPr>
          <p:nvPr/>
        </p:nvSpPr>
        <p:spPr bwMode="auto">
          <a:xfrm rot="10800000" flipH="1">
            <a:off x="5651500" y="2779713"/>
            <a:ext cx="115252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8" name="Line 10"/>
          <p:cNvSpPr>
            <a:spLocks noChangeShapeType="1"/>
          </p:cNvSpPr>
          <p:nvPr/>
        </p:nvSpPr>
        <p:spPr bwMode="auto">
          <a:xfrm rot="10800000" flipH="1">
            <a:off x="7091363" y="2852738"/>
            <a:ext cx="1368425" cy="10080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9" name="Freeform 11"/>
          <p:cNvSpPr>
            <a:spLocks/>
          </p:cNvSpPr>
          <p:nvPr/>
        </p:nvSpPr>
        <p:spPr bwMode="auto">
          <a:xfrm flipH="1">
            <a:off x="682625" y="3140075"/>
            <a:ext cx="1728788" cy="1431925"/>
          </a:xfrm>
          <a:custGeom>
            <a:avLst/>
            <a:gdLst>
              <a:gd name="T0" fmla="*/ 0 w 9837"/>
              <a:gd name="T1" fmla="*/ 0 h 21600"/>
              <a:gd name="T2" fmla="*/ 891 w 9837"/>
              <a:gd name="T3" fmla="*/ 21600 h 21600"/>
              <a:gd name="T4" fmla="*/ 0 w 9837"/>
              <a:gd name="T5" fmla="*/ 0 h 21600"/>
              <a:gd name="T6" fmla="*/ 0 w 9837"/>
              <a:gd name="T7" fmla="*/ 0 h 21600"/>
              <a:gd name="T8" fmla="*/ 0 60000 65536"/>
              <a:gd name="T9" fmla="*/ 0 60000 65536"/>
              <a:gd name="T10" fmla="*/ 0 60000 65536"/>
              <a:gd name="T11" fmla="*/ 0 60000 65536"/>
              <a:gd name="T12" fmla="*/ 0 w 9837"/>
              <a:gd name="T13" fmla="*/ 0 h 21600"/>
              <a:gd name="T14" fmla="*/ 9837 w 9837"/>
              <a:gd name="T15" fmla="*/ 21600 h 21600"/>
            </a:gdLst>
            <a:ahLst/>
            <a:cxnLst>
              <a:cxn ang="T8">
                <a:pos x="T0" y="T1"/>
              </a:cxn>
              <a:cxn ang="T9">
                <a:pos x="T2" y="T3"/>
              </a:cxn>
              <a:cxn ang="T10">
                <a:pos x="T4" y="T5"/>
              </a:cxn>
              <a:cxn ang="T11">
                <a:pos x="T6" y="T7"/>
              </a:cxn>
            </a:cxnLst>
            <a:rect l="T12" t="T13" r="T14" b="T15"/>
            <a:pathLst>
              <a:path w="9837" h="21600">
                <a:moveTo>
                  <a:pt x="0" y="0"/>
                </a:moveTo>
                <a:lnTo>
                  <a:pt x="891" y="21600"/>
                </a:lnTo>
                <a:cubicBezTo>
                  <a:pt x="891" y="21600"/>
                  <a:pt x="21600" y="3464"/>
                  <a:pt x="0" y="0"/>
                </a:cubicBezTo>
                <a:close/>
                <a:moveTo>
                  <a:pt x="0" y="0"/>
                </a:moveTo>
              </a:path>
            </a:pathLst>
          </a:custGeom>
          <a:noFill/>
          <a:ln w="25400"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30" name="Oval 12"/>
          <p:cNvSpPr>
            <a:spLocks/>
          </p:cNvSpPr>
          <p:nvPr/>
        </p:nvSpPr>
        <p:spPr bwMode="auto">
          <a:xfrm>
            <a:off x="1258888" y="3500438"/>
            <a:ext cx="215900" cy="309562"/>
          </a:xfrm>
          <a:prstGeom prst="ellipse">
            <a:avLst/>
          </a:prstGeom>
          <a:blipFill dpi="0" rotWithShape="0">
            <a:blip r:embed="rId3" cstate="print"/>
            <a:srcRect/>
            <a:tile tx="0" ty="0" sx="100000" sy="100000" flip="none" algn="tl"/>
          </a:blipFill>
          <a:ln w="25400">
            <a:solidFill>
              <a:schemeClr val="tx1"/>
            </a:solidFill>
            <a:round/>
            <a:headEnd/>
            <a:tailEnd/>
          </a:ln>
        </p:spPr>
        <p:txBody>
          <a:bodyPr lIns="0" tIns="0" rIns="0" bIns="0"/>
          <a:lstStyle/>
          <a:p>
            <a:endParaRPr lang="en-GB"/>
          </a:p>
        </p:txBody>
      </p:sp>
      <p:pic>
        <p:nvPicPr>
          <p:cNvPr id="16"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196975"/>
            <a:ext cx="4038600" cy="5256361"/>
          </a:xfrm>
        </p:spPr>
        <p:txBody>
          <a:bodyPr>
            <a:normAutofit/>
          </a:bodyPr>
          <a:lstStyle/>
          <a:p>
            <a:pPr marL="304800" indent="-304800" eaLnBrk="1" hangingPunct="1">
              <a:lnSpc>
                <a:spcPct val="90000"/>
              </a:lnSpc>
              <a:spcBef>
                <a:spcPct val="0"/>
              </a:spcBef>
            </a:pPr>
            <a:r>
              <a:rPr lang="en-US" b="1" dirty="0">
                <a:solidFill>
                  <a:schemeClr val="tx1"/>
                </a:solidFill>
                <a:latin typeface="Arial" pitchFamily="34" charset="0"/>
              </a:rPr>
              <a:t>Common routines</a:t>
            </a:r>
            <a:endParaRPr lang="en-US" dirty="0">
              <a:solidFill>
                <a:schemeClr val="tx1"/>
              </a:solidFill>
              <a:latin typeface="Arial" pitchFamily="34" charset="0"/>
            </a:endParaRPr>
          </a:p>
          <a:p>
            <a:pPr marL="304800" indent="-304800" eaLnBrk="1" hangingPunct="1">
              <a:lnSpc>
                <a:spcPct val="90000"/>
              </a:lnSpc>
              <a:spcBef>
                <a:spcPts val="700"/>
              </a:spcBef>
            </a:pPr>
            <a:r>
              <a:rPr lang="en-US" dirty="0">
                <a:solidFill>
                  <a:schemeClr val="tx1"/>
                </a:solidFill>
                <a:latin typeface="Arial" pitchFamily="34" charset="0"/>
              </a:rPr>
              <a:t>Can I ...?</a:t>
            </a:r>
          </a:p>
          <a:p>
            <a:pPr marL="304800" indent="-304800" eaLnBrk="1" hangingPunct="1">
              <a:lnSpc>
                <a:spcPct val="90000"/>
              </a:lnSpc>
              <a:spcBef>
                <a:spcPts val="700"/>
              </a:spcBef>
            </a:pPr>
            <a:r>
              <a:rPr lang="en-US" dirty="0">
                <a:solidFill>
                  <a:schemeClr val="tx1"/>
                </a:solidFill>
                <a:latin typeface="Arial" pitchFamily="34" charset="0"/>
              </a:rPr>
              <a:t>Have you </a:t>
            </a:r>
            <a:r>
              <a:rPr lang="en-US" dirty="0" smtClean="0">
                <a:solidFill>
                  <a:schemeClr val="tx1"/>
                </a:solidFill>
                <a:latin typeface="Arial" pitchFamily="34" charset="0"/>
              </a:rPr>
              <a:t>got ...?</a:t>
            </a:r>
            <a:endParaRPr lang="en-US" dirty="0">
              <a:solidFill>
                <a:schemeClr val="tx1"/>
              </a:solidFill>
              <a:latin typeface="Arial" pitchFamily="34" charset="0"/>
            </a:endParaRPr>
          </a:p>
          <a:p>
            <a:pPr marL="304800" indent="-304800" eaLnBrk="1" hangingPunct="1">
              <a:lnSpc>
                <a:spcPct val="90000"/>
              </a:lnSpc>
              <a:spcBef>
                <a:spcPts val="700"/>
              </a:spcBef>
            </a:pPr>
            <a:r>
              <a:rPr lang="en-US" dirty="0">
                <a:solidFill>
                  <a:schemeClr val="tx1"/>
                </a:solidFill>
                <a:latin typeface="Arial" pitchFamily="34" charset="0"/>
              </a:rPr>
              <a:t>Please/thank you</a:t>
            </a:r>
          </a:p>
          <a:p>
            <a:pPr marL="304800" indent="-304800" eaLnBrk="1" hangingPunct="1">
              <a:lnSpc>
                <a:spcPct val="90000"/>
              </a:lnSpc>
              <a:spcBef>
                <a:spcPts val="700"/>
              </a:spcBef>
            </a:pPr>
            <a:r>
              <a:rPr lang="en-US" dirty="0">
                <a:solidFill>
                  <a:schemeClr val="tx1"/>
                </a:solidFill>
                <a:latin typeface="Arial" pitchFamily="34" charset="0"/>
              </a:rPr>
              <a:t>Here you are</a:t>
            </a:r>
          </a:p>
          <a:p>
            <a:pPr marL="304800" indent="-304800" eaLnBrk="1" hangingPunct="1">
              <a:lnSpc>
                <a:spcPct val="90000"/>
              </a:lnSpc>
              <a:spcBef>
                <a:spcPts val="700"/>
              </a:spcBef>
            </a:pPr>
            <a:r>
              <a:rPr lang="en-US" dirty="0" smtClean="0">
                <a:solidFill>
                  <a:schemeClr val="tx1"/>
                </a:solidFill>
                <a:latin typeface="Arial" pitchFamily="34" charset="0"/>
              </a:rPr>
              <a:t>I’ve forgotten/lost ...</a:t>
            </a:r>
            <a:endParaRPr lang="en-US" dirty="0">
              <a:solidFill>
                <a:schemeClr val="tx1"/>
              </a:solidFill>
              <a:latin typeface="Arial" pitchFamily="34" charset="0"/>
            </a:endParaRPr>
          </a:p>
          <a:p>
            <a:pPr marL="304800" indent="-304800" eaLnBrk="1" hangingPunct="1">
              <a:lnSpc>
                <a:spcPct val="90000"/>
              </a:lnSpc>
              <a:spcBef>
                <a:spcPts val="700"/>
              </a:spcBef>
            </a:pPr>
            <a:r>
              <a:rPr lang="en-US" dirty="0" smtClean="0">
                <a:solidFill>
                  <a:schemeClr val="tx1"/>
                </a:solidFill>
                <a:latin typeface="Arial" pitchFamily="34" charset="0"/>
              </a:rPr>
              <a:t>I’ve finished/found ...</a:t>
            </a:r>
            <a:endParaRPr lang="en-US" dirty="0">
              <a:solidFill>
                <a:schemeClr val="tx1"/>
              </a:solidFill>
              <a:latin typeface="Arial" pitchFamily="34" charset="0"/>
            </a:endParaRPr>
          </a:p>
          <a:p>
            <a:pPr marL="304800" indent="-304800" eaLnBrk="1" hangingPunct="1">
              <a:lnSpc>
                <a:spcPct val="90000"/>
              </a:lnSpc>
              <a:spcBef>
                <a:spcPts val="700"/>
              </a:spcBef>
            </a:pPr>
            <a:r>
              <a:rPr lang="en-US" dirty="0">
                <a:solidFill>
                  <a:schemeClr val="tx1"/>
                </a:solidFill>
                <a:latin typeface="Arial" pitchFamily="34" charset="0"/>
              </a:rPr>
              <a:t>Sorry </a:t>
            </a:r>
            <a:r>
              <a:rPr lang="en-US" dirty="0" smtClean="0">
                <a:solidFill>
                  <a:schemeClr val="tx1"/>
                </a:solidFill>
                <a:latin typeface="Arial" pitchFamily="34" charset="0"/>
              </a:rPr>
              <a:t>I’m </a:t>
            </a:r>
            <a:r>
              <a:rPr lang="en-US" dirty="0">
                <a:solidFill>
                  <a:schemeClr val="tx1"/>
                </a:solidFill>
                <a:latin typeface="Arial" pitchFamily="34" charset="0"/>
              </a:rPr>
              <a:t>late</a:t>
            </a:r>
          </a:p>
          <a:p>
            <a:pPr marL="304800" indent="-304800" eaLnBrk="1" hangingPunct="1">
              <a:lnSpc>
                <a:spcPct val="90000"/>
              </a:lnSpc>
              <a:spcBef>
                <a:spcPts val="700"/>
              </a:spcBef>
            </a:pPr>
            <a:r>
              <a:rPr lang="en-US" dirty="0">
                <a:solidFill>
                  <a:schemeClr val="tx1"/>
                </a:solidFill>
                <a:latin typeface="Arial" pitchFamily="34" charset="0"/>
              </a:rPr>
              <a:t> </a:t>
            </a:r>
          </a:p>
          <a:p>
            <a:pPr marL="304800" indent="-304800" eaLnBrk="1" hangingPunct="1">
              <a:lnSpc>
                <a:spcPct val="90000"/>
              </a:lnSpc>
              <a:spcBef>
                <a:spcPts val="700"/>
              </a:spcBef>
            </a:pPr>
            <a:r>
              <a:rPr lang="en-US" dirty="0">
                <a:solidFill>
                  <a:schemeClr val="tx1"/>
                </a:solidFill>
                <a:latin typeface="Arial" pitchFamily="34" charset="0"/>
              </a:rPr>
              <a:t> </a:t>
            </a:r>
          </a:p>
          <a:p>
            <a:pPr marL="304800" indent="-304800" eaLnBrk="1" hangingPunct="1">
              <a:lnSpc>
                <a:spcPct val="90000"/>
              </a:lnSpc>
              <a:spcBef>
                <a:spcPts val="700"/>
              </a:spcBef>
            </a:pPr>
            <a:r>
              <a:rPr lang="en-US" dirty="0">
                <a:solidFill>
                  <a:schemeClr val="tx1"/>
                </a:solidFill>
                <a:latin typeface="Arial" pitchFamily="34" charset="0"/>
              </a:rPr>
              <a:t> </a:t>
            </a:r>
          </a:p>
        </p:txBody>
      </p:sp>
      <p:sp>
        <p:nvSpPr>
          <p:cNvPr id="2" name="Rectangle 3"/>
          <p:cNvSpPr>
            <a:spLocks/>
          </p:cNvSpPr>
          <p:nvPr/>
        </p:nvSpPr>
        <p:spPr bwMode="auto">
          <a:xfrm>
            <a:off x="4572000" y="1196975"/>
            <a:ext cx="41148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lIns="38100" tIns="38100" rIns="38100" bIns="38100"/>
          <a:lstStyle/>
          <a:p>
            <a:pPr marL="304800" indent="-304800" algn="l">
              <a:lnSpc>
                <a:spcPct val="90000"/>
              </a:lnSpc>
              <a:spcBef>
                <a:spcPts val="663"/>
              </a:spcBef>
            </a:pPr>
            <a:r>
              <a:rPr lang="en-US" sz="2600" b="1" dirty="0">
                <a:solidFill>
                  <a:schemeClr val="tx1"/>
                </a:solidFill>
                <a:latin typeface="Arial" pitchFamily="34" charset="0"/>
                <a:sym typeface="Lucida Grande" charset="0"/>
              </a:rPr>
              <a:t>Rescue language</a:t>
            </a:r>
            <a:endParaRPr lang="en-US" sz="2600" dirty="0">
              <a:solidFill>
                <a:schemeClr val="tx1"/>
              </a:solidFill>
              <a:latin typeface="Arial" pitchFamily="34" charset="0"/>
              <a:sym typeface="Lucida Grande" charset="0"/>
            </a:endParaRP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I </a:t>
            </a:r>
            <a:r>
              <a:rPr lang="en-US" sz="2600" dirty="0" smtClean="0">
                <a:solidFill>
                  <a:schemeClr val="tx1"/>
                </a:solidFill>
                <a:latin typeface="Arial" pitchFamily="34" charset="0"/>
                <a:sym typeface="Lucida Grande" charset="0"/>
              </a:rPr>
              <a:t>don’t </a:t>
            </a:r>
            <a:r>
              <a:rPr lang="en-US" sz="2600" dirty="0">
                <a:solidFill>
                  <a:schemeClr val="tx1"/>
                </a:solidFill>
                <a:latin typeface="Arial" pitchFamily="34" charset="0"/>
                <a:sym typeface="Lucida Grande" charset="0"/>
              </a:rPr>
              <a:t>understand</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How do you say that...?</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Could you repeat ...?</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What does ... mean?</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How do you spell...?</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Slow down! </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 </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 </a:t>
            </a:r>
          </a:p>
          <a:p>
            <a:pPr marL="304800" indent="-304800" algn="l">
              <a:lnSpc>
                <a:spcPct val="90000"/>
              </a:lnSpc>
              <a:spcBef>
                <a:spcPts val="663"/>
              </a:spcBef>
              <a:buClr>
                <a:srgbClr val="000000"/>
              </a:buClr>
              <a:buSzPct val="100000"/>
              <a:buFont typeface="Arial" charset="0"/>
              <a:buChar char="•"/>
            </a:pPr>
            <a:r>
              <a:rPr lang="en-US" sz="2600" dirty="0">
                <a:solidFill>
                  <a:schemeClr val="tx1"/>
                </a:solidFill>
                <a:latin typeface="Arial" pitchFamily="34" charset="0"/>
                <a:sym typeface="Lucida Grande" charset="0"/>
              </a:rPr>
              <a:t>  </a:t>
            </a:r>
          </a:p>
        </p:txBody>
      </p:sp>
      <p:pic>
        <p:nvPicPr>
          <p:cNvPr id="7"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4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24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24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24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24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2">
                                            <p:txEl>
                                              <p:pRg st="5" end="5"/>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2">
                                            <p:txEl>
                                              <p:pRg st="6" end="6"/>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2">
                                            <p:txEl>
                                              <p:pRg st="8" end="8"/>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P spid="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46088" y="1196975"/>
            <a:ext cx="8229600" cy="719138"/>
          </a:xfrm>
          <a:ln/>
        </p:spPr>
        <p:txBody>
          <a:bodyPr/>
          <a:lstStyle/>
          <a:p>
            <a:r>
              <a:rPr lang="en-US" b="1" dirty="0">
                <a:latin typeface="Arial" charset="0"/>
                <a:cs typeface="Arial" charset="0"/>
                <a:sym typeface="Arial" charset="0"/>
              </a:rPr>
              <a:t>Enabling and supporting students</a:t>
            </a:r>
            <a:endParaRPr lang="en-US" b="1" dirty="0">
              <a:latin typeface="Arial" charset="0"/>
              <a:sym typeface="Arial" charset="0"/>
            </a:endParaRPr>
          </a:p>
        </p:txBody>
      </p:sp>
      <p:sp>
        <p:nvSpPr>
          <p:cNvPr id="69635" name="Rectangle 3"/>
          <p:cNvSpPr>
            <a:spLocks noGrp="1" noChangeArrowheads="1"/>
          </p:cNvSpPr>
          <p:nvPr>
            <p:ph idx="1"/>
          </p:nvPr>
        </p:nvSpPr>
        <p:spPr>
          <a:xfrm>
            <a:off x="457200" y="1916112"/>
            <a:ext cx="8218488" cy="4249737"/>
          </a:xfrm>
          <a:ln/>
        </p:spPr>
        <p:txBody>
          <a:bodyPr>
            <a:normAutofit/>
          </a:bodyPr>
          <a:lstStyle/>
          <a:p>
            <a:pPr marL="304800" indent="-304800">
              <a:lnSpc>
                <a:spcPct val="80000"/>
              </a:lnSpc>
            </a:pPr>
            <a:r>
              <a:rPr lang="en-US" sz="2000" dirty="0">
                <a:latin typeface="Arial" pitchFamily="34" charset="0"/>
                <a:cs typeface="Arial" pitchFamily="34" charset="0"/>
                <a:sym typeface="Arial Bold" charset="0"/>
              </a:rPr>
              <a:t>Creating a target language environment</a:t>
            </a:r>
            <a:endParaRPr lang="en-US" sz="2000" dirty="0">
              <a:latin typeface="Arial" pitchFamily="34" charset="0"/>
              <a:sym typeface="Arial Bold" charset="0"/>
            </a:endParaRPr>
          </a:p>
          <a:p>
            <a:pPr marL="266700" indent="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Teacher </a:t>
            </a:r>
            <a:r>
              <a:rPr lang="en-US" sz="2000" dirty="0">
                <a:solidFill>
                  <a:schemeClr val="tx1"/>
                </a:solidFill>
                <a:latin typeface="Arial" charset="0"/>
                <a:cs typeface="Arial" charset="0"/>
                <a:sym typeface="Arial" charset="0"/>
              </a:rPr>
              <a:t>use of TL</a:t>
            </a:r>
            <a:endParaRPr lang="en-US" sz="2000" dirty="0">
              <a:solidFill>
                <a:schemeClr val="tx1"/>
              </a:solidFill>
              <a:latin typeface="Arial" charset="0"/>
              <a:sym typeface="Arial" charset="0"/>
            </a:endParaRPr>
          </a:p>
          <a:p>
            <a:pPr marL="266700" indent="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Classroom </a:t>
            </a:r>
            <a:r>
              <a:rPr lang="en-US" sz="2000" dirty="0">
                <a:solidFill>
                  <a:schemeClr val="tx1"/>
                </a:solidFill>
                <a:latin typeface="Arial" charset="0"/>
                <a:cs typeface="Arial" charset="0"/>
                <a:sym typeface="Arial" charset="0"/>
              </a:rPr>
              <a:t>as </a:t>
            </a:r>
            <a:r>
              <a:rPr lang="en-GB" sz="2000" dirty="0" smtClean="0">
                <a:solidFill>
                  <a:schemeClr val="tx1"/>
                </a:solidFill>
                <a:latin typeface="Arial" pitchFamily="34" charset="0"/>
                <a:cs typeface="Arial" charset="0"/>
                <a:sym typeface="Arial" charset="0"/>
              </a:rPr>
              <a:t>‘</a:t>
            </a:r>
            <a:r>
              <a:rPr lang="en-US" sz="2000" dirty="0" smtClean="0">
                <a:solidFill>
                  <a:schemeClr val="tx1"/>
                </a:solidFill>
                <a:latin typeface="Arial" charset="0"/>
                <a:cs typeface="Arial" charset="0"/>
                <a:sym typeface="Arial" charset="0"/>
              </a:rPr>
              <a:t>language bubble’</a:t>
            </a:r>
            <a:endParaRPr lang="en-US" sz="2000" dirty="0">
              <a:solidFill>
                <a:schemeClr val="tx1"/>
              </a:solidFill>
              <a:latin typeface="Arial" charset="0"/>
              <a:sym typeface="Arial" charset="0"/>
            </a:endParaRPr>
          </a:p>
          <a:p>
            <a:pPr marL="304800" indent="-304800">
              <a:lnSpc>
                <a:spcPct val="80000"/>
              </a:lnSpc>
            </a:pPr>
            <a:r>
              <a:rPr lang="en-US" sz="2000" dirty="0">
                <a:latin typeface="Arial" pitchFamily="34" charset="0"/>
                <a:cs typeface="Arial" pitchFamily="34" charset="0"/>
                <a:sym typeface="Arial Bold" charset="0"/>
              </a:rPr>
              <a:t>Setting the context for meaningful speech</a:t>
            </a:r>
            <a:endParaRPr lang="en-US" sz="2000" dirty="0">
              <a:latin typeface="Arial" pitchFamily="34" charset="0"/>
              <a:sym typeface="Arial Bold" charset="0"/>
            </a:endParaRPr>
          </a:p>
          <a:p>
            <a:pPr marL="304800" indent="-3810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Tasks </a:t>
            </a:r>
            <a:r>
              <a:rPr lang="en-US" sz="2000" dirty="0">
                <a:solidFill>
                  <a:schemeClr val="tx1"/>
                </a:solidFill>
                <a:latin typeface="Arial" charset="0"/>
                <a:cs typeface="Arial" charset="0"/>
                <a:sym typeface="Arial" charset="0"/>
              </a:rPr>
              <a:t>are carefully thought out to </a:t>
            </a:r>
            <a:r>
              <a:rPr lang="en-US" sz="2000" dirty="0" err="1">
                <a:solidFill>
                  <a:schemeClr val="tx1"/>
                </a:solidFill>
                <a:latin typeface="Arial" charset="0"/>
                <a:cs typeface="Arial" charset="0"/>
                <a:sym typeface="Arial" charset="0"/>
              </a:rPr>
              <a:t>maximise</a:t>
            </a:r>
            <a:r>
              <a:rPr lang="en-US" sz="2000" dirty="0">
                <a:solidFill>
                  <a:schemeClr val="tx1"/>
                </a:solidFill>
                <a:latin typeface="Arial" charset="0"/>
                <a:cs typeface="Arial" charset="0"/>
                <a:sym typeface="Arial" charset="0"/>
              </a:rPr>
              <a:t> student speech</a:t>
            </a:r>
            <a:endParaRPr lang="en-US" sz="2000" dirty="0">
              <a:solidFill>
                <a:schemeClr val="tx1"/>
              </a:solidFill>
              <a:latin typeface="Arial" charset="0"/>
              <a:sym typeface="Arial" charset="0"/>
            </a:endParaRPr>
          </a:p>
          <a:p>
            <a:pPr marL="304800" indent="-3810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Purpose </a:t>
            </a:r>
            <a:r>
              <a:rPr lang="en-US" sz="2000" dirty="0">
                <a:solidFill>
                  <a:schemeClr val="tx1"/>
                </a:solidFill>
                <a:latin typeface="Arial" charset="0"/>
                <a:cs typeface="Arial" charset="0"/>
                <a:sym typeface="Arial" charset="0"/>
              </a:rPr>
              <a:t>of communication is clear</a:t>
            </a:r>
            <a:endParaRPr lang="en-US" sz="2000" dirty="0">
              <a:solidFill>
                <a:schemeClr val="tx1"/>
              </a:solidFill>
              <a:latin typeface="Arial" charset="0"/>
              <a:sym typeface="Arial" charset="0"/>
            </a:endParaRPr>
          </a:p>
          <a:p>
            <a:pPr marL="304800" indent="-304800">
              <a:lnSpc>
                <a:spcPct val="80000"/>
              </a:lnSpc>
            </a:pPr>
            <a:r>
              <a:rPr lang="en-US" sz="2000" dirty="0">
                <a:latin typeface="Arial" pitchFamily="34" charset="0"/>
                <a:cs typeface="Arial" pitchFamily="34" charset="0"/>
                <a:sym typeface="Arial Bold" charset="0"/>
              </a:rPr>
              <a:t>Providing linguistic support</a:t>
            </a:r>
            <a:endParaRPr lang="en-US" sz="2000" dirty="0">
              <a:latin typeface="Arial" pitchFamily="34" charset="0"/>
              <a:sym typeface="Arial Bold" charset="0"/>
            </a:endParaRPr>
          </a:p>
          <a:p>
            <a:pPr marL="304800" indent="-3810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Classroom </a:t>
            </a:r>
            <a:r>
              <a:rPr lang="en-US" sz="2000" dirty="0">
                <a:solidFill>
                  <a:schemeClr val="tx1"/>
                </a:solidFill>
                <a:latin typeface="Arial" charset="0"/>
                <a:cs typeface="Arial" charset="0"/>
                <a:sym typeface="Arial" charset="0"/>
              </a:rPr>
              <a:t>displays</a:t>
            </a:r>
            <a:endParaRPr lang="en-US" sz="2000" dirty="0">
              <a:solidFill>
                <a:schemeClr val="tx1"/>
              </a:solidFill>
              <a:latin typeface="Arial" charset="0"/>
              <a:sym typeface="Arial" charset="0"/>
            </a:endParaRPr>
          </a:p>
          <a:p>
            <a:pPr marL="304800" indent="-3810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Glossaries </a:t>
            </a:r>
            <a:r>
              <a:rPr lang="en-US" sz="2000" dirty="0">
                <a:solidFill>
                  <a:schemeClr val="tx1"/>
                </a:solidFill>
                <a:latin typeface="Arial" charset="0"/>
                <a:cs typeface="Arial" charset="0"/>
                <a:sym typeface="Arial" charset="0"/>
              </a:rPr>
              <a:t>and reference materials</a:t>
            </a:r>
            <a:endParaRPr lang="en-US" sz="2000" dirty="0">
              <a:solidFill>
                <a:schemeClr val="tx1"/>
              </a:solidFill>
              <a:latin typeface="Arial" charset="0"/>
              <a:sym typeface="Arial" charset="0"/>
            </a:endParaRPr>
          </a:p>
          <a:p>
            <a:pPr marL="304800" indent="-304800">
              <a:lnSpc>
                <a:spcPct val="80000"/>
              </a:lnSpc>
            </a:pPr>
            <a:r>
              <a:rPr lang="en-US" sz="2000" dirty="0">
                <a:latin typeface="Arial" pitchFamily="34" charset="0"/>
                <a:cs typeface="Arial" pitchFamily="34" charset="0"/>
                <a:sym typeface="Arial Bold" charset="0"/>
              </a:rPr>
              <a:t>Embracing different learning styles </a:t>
            </a:r>
            <a:endParaRPr lang="en-US" sz="2000" dirty="0">
              <a:latin typeface="Arial" pitchFamily="34" charset="0"/>
              <a:sym typeface="Arial Bold" charset="0"/>
            </a:endParaRPr>
          </a:p>
          <a:p>
            <a:pPr marL="266700" indent="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Visual </a:t>
            </a:r>
            <a:r>
              <a:rPr lang="en-US" sz="2000" dirty="0">
                <a:solidFill>
                  <a:schemeClr val="tx1"/>
                </a:solidFill>
                <a:latin typeface="Arial" pitchFamily="34" charset="0"/>
                <a:cs typeface="Arial" charset="0"/>
                <a:sym typeface="Arial" charset="0"/>
              </a:rPr>
              <a:t>–</a:t>
            </a:r>
            <a:r>
              <a:rPr lang="en-US" sz="2000" dirty="0">
                <a:solidFill>
                  <a:schemeClr val="tx1"/>
                </a:solidFill>
                <a:latin typeface="Arial" charset="0"/>
                <a:cs typeface="Arial" charset="0"/>
                <a:sym typeface="Arial" charset="0"/>
              </a:rPr>
              <a:t> displays, pictures</a:t>
            </a:r>
            <a:endParaRPr lang="en-US" sz="2000" dirty="0">
              <a:solidFill>
                <a:schemeClr val="tx1"/>
              </a:solidFill>
              <a:latin typeface="Arial" charset="0"/>
              <a:sym typeface="Arial" charset="0"/>
            </a:endParaRPr>
          </a:p>
          <a:p>
            <a:pPr marL="266700" indent="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Auditory </a:t>
            </a:r>
            <a:r>
              <a:rPr lang="en-US" sz="2000" dirty="0">
                <a:solidFill>
                  <a:schemeClr val="tx1"/>
                </a:solidFill>
                <a:latin typeface="Arial" pitchFamily="34" charset="0"/>
                <a:cs typeface="Arial" charset="0"/>
                <a:sym typeface="Arial" charset="0"/>
              </a:rPr>
              <a:t>–</a:t>
            </a:r>
            <a:r>
              <a:rPr lang="en-US" sz="2000" dirty="0">
                <a:solidFill>
                  <a:schemeClr val="tx1"/>
                </a:solidFill>
                <a:latin typeface="Arial" charset="0"/>
                <a:cs typeface="Arial" charset="0"/>
                <a:sym typeface="Arial" charset="0"/>
              </a:rPr>
              <a:t> interactive displays with recordings</a:t>
            </a:r>
            <a:endParaRPr lang="en-US" sz="2000" dirty="0">
              <a:solidFill>
                <a:schemeClr val="tx1"/>
              </a:solidFill>
              <a:latin typeface="Arial" charset="0"/>
              <a:sym typeface="Arial" charset="0"/>
            </a:endParaRPr>
          </a:p>
          <a:p>
            <a:pPr marL="266700" indent="0">
              <a:lnSpc>
                <a:spcPct val="80000"/>
              </a:lnSpc>
              <a:spcBef>
                <a:spcPts val="600"/>
              </a:spcBef>
              <a:buFont typeface="Lucida Grande" charset="0"/>
              <a:buChar char="✓"/>
            </a:pPr>
            <a:r>
              <a:rPr lang="en-US" sz="2000" dirty="0" smtClean="0">
                <a:solidFill>
                  <a:schemeClr val="tx1"/>
                </a:solidFill>
                <a:latin typeface="Arial" charset="0"/>
                <a:cs typeface="Arial" charset="0"/>
                <a:sym typeface="Arial" charset="0"/>
              </a:rPr>
              <a:t> </a:t>
            </a:r>
            <a:r>
              <a:rPr lang="en-US" sz="2000" dirty="0" err="1" smtClean="0">
                <a:solidFill>
                  <a:schemeClr val="tx1"/>
                </a:solidFill>
                <a:latin typeface="Arial" charset="0"/>
                <a:cs typeface="Arial" charset="0"/>
                <a:sym typeface="Arial" charset="0"/>
              </a:rPr>
              <a:t>Kinaesthetic</a:t>
            </a:r>
            <a:r>
              <a:rPr lang="en-US" sz="2000" dirty="0" smtClean="0">
                <a:solidFill>
                  <a:schemeClr val="tx1"/>
                </a:solidFill>
                <a:latin typeface="Arial" charset="0"/>
                <a:cs typeface="Arial" charset="0"/>
                <a:sym typeface="Arial" charset="0"/>
              </a:rPr>
              <a:t> </a:t>
            </a:r>
            <a:r>
              <a:rPr lang="en-US" sz="2000" dirty="0">
                <a:solidFill>
                  <a:schemeClr val="tx1"/>
                </a:solidFill>
                <a:latin typeface="Arial" pitchFamily="34" charset="0"/>
                <a:cs typeface="Arial" charset="0"/>
                <a:sym typeface="Arial" charset="0"/>
              </a:rPr>
              <a:t>–</a:t>
            </a:r>
            <a:r>
              <a:rPr lang="en-US" sz="2000" dirty="0">
                <a:solidFill>
                  <a:schemeClr val="tx1"/>
                </a:solidFill>
                <a:latin typeface="Arial" charset="0"/>
                <a:cs typeface="Arial" charset="0"/>
                <a:sym typeface="Arial" charset="0"/>
              </a:rPr>
              <a:t> mime and gesture</a:t>
            </a:r>
            <a:endParaRPr lang="en-US" sz="2000" dirty="0">
              <a:solidFill>
                <a:schemeClr val="tx1"/>
              </a:solidFill>
              <a:latin typeface="Arial" charset="0"/>
              <a:sym typeface="Arial" charset="0"/>
            </a:endParaRPr>
          </a:p>
        </p:txBody>
      </p:sp>
      <p:pic>
        <p:nvPicPr>
          <p:cNvPr id="6"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501647" y="499180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963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963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963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963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6963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69635">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696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Pages>0</Pages>
  <Words>562</Words>
  <Characters>0</Characters>
  <Application>Microsoft Office PowerPoint</Application>
  <PresentationFormat>On-screen Show (4:3)</PresentationFormat>
  <Lines>0</Lines>
  <Paragraphs>160</Paragraphs>
  <Slides>16</Slides>
  <Notes>11</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Custom Design</vt:lpstr>
      <vt:lpstr>Office Theme</vt:lpstr>
      <vt:lpstr>1_Custom Design</vt:lpstr>
      <vt:lpstr>2_Custom Design</vt:lpstr>
      <vt:lpstr>PowerPoint Presentation</vt:lpstr>
      <vt:lpstr>Speaking</vt:lpstr>
      <vt:lpstr>Why focus on speaking?</vt:lpstr>
      <vt:lpstr>Modern languages  Achievement and challenge 2007–2010</vt:lpstr>
      <vt:lpstr>Spontaneity</vt:lpstr>
      <vt:lpstr>What do students want to say?</vt:lpstr>
      <vt:lpstr>What do students currently say in the target language in lessons?</vt:lpstr>
      <vt:lpstr>PowerPoint Presentation</vt:lpstr>
      <vt:lpstr>Enabling and supporting students</vt:lpstr>
      <vt:lpstr>die Tage</vt:lpstr>
      <vt:lpstr>Applying phonics of new vocabulary</vt:lpstr>
      <vt:lpstr>Kalender 2013</vt:lpstr>
      <vt:lpstr>Tasks and activities</vt:lpstr>
      <vt:lpstr>Ensuring progression</vt:lpstr>
      <vt:lpstr>What does progression sound like?</vt:lpstr>
      <vt:lpstr>Further reading and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Helen</cp:lastModifiedBy>
  <cp:revision>27</cp:revision>
  <dcterms:modified xsi:type="dcterms:W3CDTF">2012-09-27T11:49:43Z</dcterms:modified>
</cp:coreProperties>
</file>