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58" r:id="rId2"/>
  </p:sldMasterIdLst>
  <p:notesMasterIdLst>
    <p:notesMasterId r:id="rId20"/>
  </p:notesMasterIdLst>
  <p:handoutMasterIdLst>
    <p:handoutMasterId r:id="rId21"/>
  </p:handoutMasterIdLst>
  <p:sldIdLst>
    <p:sldId id="267" r:id="rId3"/>
    <p:sldId id="274" r:id="rId4"/>
    <p:sldId id="269" r:id="rId5"/>
    <p:sldId id="275" r:id="rId6"/>
    <p:sldId id="276" r:id="rId7"/>
    <p:sldId id="277" r:id="rId8"/>
    <p:sldId id="278" r:id="rId9"/>
    <p:sldId id="279" r:id="rId10"/>
    <p:sldId id="280" r:id="rId11"/>
    <p:sldId id="281" r:id="rId12"/>
    <p:sldId id="283" r:id="rId13"/>
    <p:sldId id="284" r:id="rId14"/>
    <p:sldId id="285" r:id="rId15"/>
    <p:sldId id="286" r:id="rId16"/>
    <p:sldId id="290" r:id="rId17"/>
    <p:sldId id="288" r:id="rId18"/>
    <p:sldId id="289" r:id="rId19"/>
  </p:sldIdLst>
  <p:sldSz cx="9906000" cy="6858000" type="A4"/>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76968135-95BF-A84E-B2D9-2654E0A6B2E1}">
          <p14:sldIdLst/>
        </p14:section>
        <p14:section name="Title Page" id="{B70F0773-0B2E-384E-8529-456A574F035D}">
          <p14:sldIdLst>
            <p14:sldId id="267"/>
          </p14:sldIdLst>
        </p14:section>
        <p14:section name="Content" id="{4BD56FFF-B2A3-8043-A840-724CCBDADC78}">
          <p14:sldIdLst>
            <p14:sldId id="274"/>
            <p14:sldId id="269"/>
            <p14:sldId id="275"/>
            <p14:sldId id="276"/>
            <p14:sldId id="277"/>
            <p14:sldId id="278"/>
            <p14:sldId id="279"/>
            <p14:sldId id="280"/>
            <p14:sldId id="281"/>
            <p14:sldId id="283"/>
            <p14:sldId id="284"/>
            <p14:sldId id="285"/>
            <p14:sldId id="286"/>
            <p14:sldId id="290"/>
            <p14:sldId id="288"/>
            <p14:sldId id="28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34A22"/>
    <a:srgbClr val="006369"/>
    <a:srgbClr val="D5E8E7"/>
    <a:srgbClr val="A2C9C9"/>
    <a:srgbClr val="5A9FA2"/>
    <a:srgbClr val="0092D2"/>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605" autoAdjust="0"/>
    <p:restoredTop sz="86357" autoAdjust="0"/>
  </p:normalViewPr>
  <p:slideViewPr>
    <p:cSldViewPr snapToGrid="0" snapToObjects="1">
      <p:cViewPr varScale="1">
        <p:scale>
          <a:sx n="88" d="100"/>
          <a:sy n="88" d="100"/>
        </p:scale>
        <p:origin x="-600" y="-108"/>
      </p:cViewPr>
      <p:guideLst>
        <p:guide orient="horz" pos="2160"/>
        <p:guide pos="3120"/>
      </p:guideLst>
    </p:cSldViewPr>
  </p:slideViewPr>
  <p:outlineViewPr>
    <p:cViewPr>
      <p:scale>
        <a:sx n="33" d="100"/>
        <a:sy n="33" d="100"/>
      </p:scale>
      <p:origin x="0" y="13650"/>
    </p:cViewPr>
  </p:outlineViewPr>
  <p:notesTextViewPr>
    <p:cViewPr>
      <p:scale>
        <a:sx n="100" d="100"/>
        <a:sy n="100" d="100"/>
      </p:scale>
      <p:origin x="0" y="0"/>
    </p:cViewPr>
  </p:notesTextViewPr>
  <p:sorterViewPr>
    <p:cViewPr>
      <p:scale>
        <a:sx n="66" d="100"/>
        <a:sy n="66" d="100"/>
      </p:scale>
      <p:origin x="0" y="153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latin typeface="Arial"/>
            </a:endParaRPr>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a:defRPr sz="1200"/>
            </a:lvl1pPr>
          </a:lstStyle>
          <a:p>
            <a:fld id="{9FF06851-F37D-5641-9B44-CC52E7198713}" type="datetime1">
              <a:rPr lang="en-GB" smtClean="0">
                <a:latin typeface="Arial"/>
              </a:rPr>
              <a:t>27/09/2012</a:t>
            </a:fld>
            <a:endParaRPr lang="en-US" dirty="0">
              <a:latin typeface="Arial"/>
            </a:endParaRPr>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dirty="0">
              <a:latin typeface="Arial"/>
            </a:endParaRPr>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lIns="91440" tIns="45720" rIns="91440" bIns="45720" rtlCol="0" anchor="b"/>
          <a:lstStyle>
            <a:lvl1pPr algn="r">
              <a:defRPr sz="1200"/>
            </a:lvl1pPr>
          </a:lstStyle>
          <a:p>
            <a:fld id="{BD906CDB-C2B4-DA46-A98F-E2C15ACDE9F1}" type="slidenum">
              <a:rPr lang="en-US" smtClean="0">
                <a:latin typeface="Arial"/>
              </a:rPr>
              <a:t>‹#›</a:t>
            </a:fld>
            <a:endParaRPr lang="en-US" dirty="0">
              <a:latin typeface="Arial"/>
            </a:endParaRPr>
          </a:p>
        </p:txBody>
      </p:sp>
    </p:spTree>
    <p:extLst>
      <p:ext uri="{BB962C8B-B14F-4D97-AF65-F5344CB8AC3E}">
        <p14:creationId xmlns:p14="http://schemas.microsoft.com/office/powerpoint/2010/main" val="5584072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atin typeface="Arial"/>
              </a:defRPr>
            </a:lvl1pPr>
          </a:lstStyle>
          <a:p>
            <a:endParaRPr lang="en-US" dirty="0"/>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atin typeface="Arial"/>
              </a:defRPr>
            </a:lvl1pPr>
          </a:lstStyle>
          <a:p>
            <a:fld id="{83BF1559-C108-B249-9F7B-57BBB3D38D3D}" type="datetime1">
              <a:rPr lang="en-GB" smtClean="0"/>
              <a:pPr/>
              <a:t>27/09/2012</a:t>
            </a:fld>
            <a:endParaRPr lang="en-US" dirty="0"/>
          </a:p>
        </p:txBody>
      </p:sp>
      <p:sp>
        <p:nvSpPr>
          <p:cNvPr id="4" name="Slide Image Placeholder 3"/>
          <p:cNvSpPr>
            <a:spLocks noGrp="1" noRot="1" noChangeAspect="1"/>
          </p:cNvSpPr>
          <p:nvPr>
            <p:ph type="sldImg" idx="2"/>
          </p:nvPr>
        </p:nvSpPr>
        <p:spPr>
          <a:xfrm>
            <a:off x="2714625" y="514350"/>
            <a:ext cx="3714750"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atin typeface="Arial"/>
              </a:defRPr>
            </a:lvl1pPr>
          </a:lstStyle>
          <a:p>
            <a:endParaRPr lang="en-US" dirty="0"/>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atin typeface="Arial"/>
              </a:defRPr>
            </a:lvl1pPr>
          </a:lstStyle>
          <a:p>
            <a:fld id="{64CF2A23-F4A1-C743-92FE-F3554E2157E0}" type="slidenum">
              <a:rPr lang="en-US" smtClean="0"/>
              <a:pPr/>
              <a:t>‹#›</a:t>
            </a:fld>
            <a:endParaRPr lang="en-US" dirty="0"/>
          </a:p>
        </p:txBody>
      </p:sp>
    </p:spTree>
    <p:extLst>
      <p:ext uri="{BB962C8B-B14F-4D97-AF65-F5344CB8AC3E}">
        <p14:creationId xmlns:p14="http://schemas.microsoft.com/office/powerpoint/2010/main" val="322914110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Arial"/>
        <a:ea typeface="+mn-ea"/>
        <a:cs typeface="+mn-cs"/>
      </a:defRPr>
    </a:lvl1pPr>
    <a:lvl2pPr marL="457200" algn="l" defTabSz="457200" rtl="0" eaLnBrk="1" latinLnBrk="0" hangingPunct="1">
      <a:defRPr sz="1200" kern="1200">
        <a:solidFill>
          <a:schemeClr val="tx1"/>
        </a:solidFill>
        <a:latin typeface="Arial"/>
        <a:ea typeface="+mn-ea"/>
        <a:cs typeface="+mn-cs"/>
      </a:defRPr>
    </a:lvl2pPr>
    <a:lvl3pPr marL="914400" algn="l" defTabSz="457200" rtl="0" eaLnBrk="1" latinLnBrk="0" hangingPunct="1">
      <a:defRPr sz="1200" kern="1200">
        <a:solidFill>
          <a:schemeClr val="tx1"/>
        </a:solidFill>
        <a:latin typeface="Arial"/>
        <a:ea typeface="+mn-ea"/>
        <a:cs typeface="+mn-cs"/>
      </a:defRPr>
    </a:lvl3pPr>
    <a:lvl4pPr marL="1371600" algn="l" defTabSz="457200" rtl="0" eaLnBrk="1" latinLnBrk="0" hangingPunct="1">
      <a:defRPr sz="1200" kern="1200">
        <a:solidFill>
          <a:schemeClr val="tx1"/>
        </a:solidFill>
        <a:latin typeface="Arial"/>
        <a:ea typeface="+mn-ea"/>
        <a:cs typeface="+mn-cs"/>
      </a:defRPr>
    </a:lvl4pPr>
    <a:lvl5pPr marL="1828800" algn="l" defTabSz="457200" rtl="0" eaLnBrk="1" latinLnBrk="0" hangingPunct="1">
      <a:defRPr sz="1200" kern="1200">
        <a:solidFill>
          <a:schemeClr val="tx1"/>
        </a:solidFill>
        <a:latin typeface="Arial"/>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a:prstGeom prst="rect">
            <a:avLst/>
          </a:prstGeom>
        </p:spPr>
        <p:txBody>
          <a:bodyPr/>
          <a:lstStyle>
            <a:lvl1pPr algn="l">
              <a:defRPr>
                <a:solidFill>
                  <a:srgbClr val="B34A22"/>
                </a:solidFill>
                <a:latin typeface="Arial"/>
              </a:defRPr>
            </a:lvl1pPr>
          </a:lstStyle>
          <a:p>
            <a:r>
              <a:rPr lang="en-GB" dirty="0" smtClean="0"/>
              <a:t>Click to edit Master title style</a:t>
            </a:r>
            <a:endParaRPr lang="en-US" dirty="0"/>
          </a:p>
        </p:txBody>
      </p:sp>
      <p:sp>
        <p:nvSpPr>
          <p:cNvPr id="3" name="Subtitle 2"/>
          <p:cNvSpPr>
            <a:spLocks noGrp="1"/>
          </p:cNvSpPr>
          <p:nvPr>
            <p:ph type="subTitle" idx="1"/>
          </p:nvPr>
        </p:nvSpPr>
        <p:spPr>
          <a:xfrm>
            <a:off x="742950" y="3886200"/>
            <a:ext cx="767715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lang="en-US" dirty="0"/>
          </a:p>
        </p:txBody>
      </p:sp>
    </p:spTree>
    <p:extLst>
      <p:ext uri="{BB962C8B-B14F-4D97-AF65-F5344CB8AC3E}">
        <p14:creationId xmlns:p14="http://schemas.microsoft.com/office/powerpoint/2010/main" val="3555957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1186743"/>
            <a:ext cx="8915400" cy="1143000"/>
          </a:xfrm>
          <a:prstGeom prst="rect">
            <a:avLst/>
          </a:prstGeom>
        </p:spPr>
        <p:txBody>
          <a:bodyPr/>
          <a:lstStyle>
            <a:lvl1pPr algn="l">
              <a:defRPr sz="3000">
                <a:solidFill>
                  <a:srgbClr val="B34A22"/>
                </a:solidFill>
                <a:latin typeface="Arial"/>
              </a:defRPr>
            </a:lvl1pPr>
          </a:lstStyle>
          <a:p>
            <a:r>
              <a:rPr lang="en-GB" dirty="0" smtClean="0"/>
              <a:t>Click to edit Master title style</a:t>
            </a:r>
            <a:endParaRPr lang="en-US" dirty="0"/>
          </a:p>
        </p:txBody>
      </p:sp>
      <p:sp>
        <p:nvSpPr>
          <p:cNvPr id="3" name="Content Placeholder 2"/>
          <p:cNvSpPr>
            <a:spLocks noGrp="1"/>
          </p:cNvSpPr>
          <p:nvPr>
            <p:ph idx="1"/>
          </p:nvPr>
        </p:nvSpPr>
        <p:spPr>
          <a:xfrm>
            <a:off x="495300" y="2619760"/>
            <a:ext cx="8915400" cy="3506404"/>
          </a:xfrm>
        </p:spPr>
        <p:txBody>
          <a:bodyPr/>
          <a:lstStyle>
            <a:lvl1pPr>
              <a:defRPr sz="2600"/>
            </a:lvl1pPr>
            <a:lvl2pPr>
              <a:defRPr sz="2400"/>
            </a:lvl2pPr>
            <a:lvl3pPr>
              <a:defRPr sz="2200"/>
            </a:lvl3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3758322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36575" y="2619760"/>
            <a:ext cx="4273431" cy="35064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8" name="Title 1"/>
          <p:cNvSpPr>
            <a:spLocks noGrp="1"/>
          </p:cNvSpPr>
          <p:nvPr>
            <p:ph type="title"/>
          </p:nvPr>
        </p:nvSpPr>
        <p:spPr>
          <a:xfrm>
            <a:off x="495300" y="1186743"/>
            <a:ext cx="8915400" cy="1143000"/>
          </a:xfrm>
          <a:prstGeom prst="rect">
            <a:avLst/>
          </a:prstGeom>
        </p:spPr>
        <p:txBody>
          <a:bodyPr/>
          <a:lstStyle>
            <a:lvl1pPr algn="l">
              <a:defRPr sz="3000">
                <a:solidFill>
                  <a:srgbClr val="B34A22"/>
                </a:solidFill>
                <a:latin typeface="Arial"/>
              </a:defRPr>
            </a:lvl1pPr>
          </a:lstStyle>
          <a:p>
            <a:r>
              <a:rPr lang="en-GB" dirty="0" smtClean="0"/>
              <a:t>Click to edit Master title style</a:t>
            </a:r>
            <a:endParaRPr lang="en-US" dirty="0"/>
          </a:p>
        </p:txBody>
      </p:sp>
      <p:sp>
        <p:nvSpPr>
          <p:cNvPr id="11" name="Content Placeholder 2"/>
          <p:cNvSpPr>
            <a:spLocks noGrp="1"/>
          </p:cNvSpPr>
          <p:nvPr>
            <p:ph sz="half" idx="13"/>
          </p:nvPr>
        </p:nvSpPr>
        <p:spPr>
          <a:xfrm>
            <a:off x="5137269" y="2619760"/>
            <a:ext cx="4273431" cy="35064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1144593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Title 1"/>
          <p:cNvSpPr txBox="1">
            <a:spLocks/>
          </p:cNvSpPr>
          <p:nvPr userDrawn="1"/>
        </p:nvSpPr>
        <p:spPr>
          <a:xfrm>
            <a:off x="495300" y="1186743"/>
            <a:ext cx="8915400" cy="1143000"/>
          </a:xfrm>
          <a:prstGeom prst="rect">
            <a:avLst/>
          </a:prstGeom>
        </p:spPr>
        <p:txBody>
          <a:bodyPr/>
          <a:lstStyle>
            <a:lvl1pPr algn="l" defTabSz="457200" rtl="0" eaLnBrk="1" latinLnBrk="0" hangingPunct="1">
              <a:spcBef>
                <a:spcPct val="0"/>
              </a:spcBef>
              <a:buNone/>
              <a:defRPr sz="4000" kern="1200">
                <a:solidFill>
                  <a:srgbClr val="006369"/>
                </a:solidFill>
                <a:latin typeface="+mj-lt"/>
                <a:ea typeface="+mj-ea"/>
                <a:cs typeface="+mj-cs"/>
              </a:defRPr>
            </a:lvl1pPr>
          </a:lstStyle>
          <a:p>
            <a:r>
              <a:rPr lang="en-GB" sz="3000" dirty="0" smtClean="0">
                <a:solidFill>
                  <a:srgbClr val="B34A22"/>
                </a:solidFill>
                <a:latin typeface="Arial"/>
              </a:rPr>
              <a:t>Click to edit Master title style</a:t>
            </a:r>
            <a:endParaRPr lang="en-US" sz="3000" dirty="0">
              <a:solidFill>
                <a:srgbClr val="B34A22"/>
              </a:solidFill>
              <a:latin typeface="Arial"/>
            </a:endParaRPr>
          </a:p>
        </p:txBody>
      </p:sp>
      <p:graphicFrame>
        <p:nvGraphicFramePr>
          <p:cNvPr id="14" name="Table 13"/>
          <p:cNvGraphicFramePr>
            <a:graphicFrameLocks noGrp="1"/>
          </p:cNvGraphicFramePr>
          <p:nvPr userDrawn="1">
            <p:extLst>
              <p:ext uri="{D42A27DB-BD31-4B8C-83A1-F6EECF244321}">
                <p14:modId xmlns:p14="http://schemas.microsoft.com/office/powerpoint/2010/main" val="724927086"/>
              </p:ext>
            </p:extLst>
          </p:nvPr>
        </p:nvGraphicFramePr>
        <p:xfrm>
          <a:off x="495300" y="2642546"/>
          <a:ext cx="8741268" cy="2241756"/>
        </p:xfrm>
        <a:graphic>
          <a:graphicData uri="http://schemas.openxmlformats.org/drawingml/2006/table">
            <a:tbl>
              <a:tblPr firstRow="1" bandRow="1">
                <a:tableStyleId>{5C22544A-7EE6-4342-B048-85BDC9FD1C3A}</a:tableStyleId>
              </a:tblPr>
              <a:tblGrid>
                <a:gridCol w="1456878"/>
                <a:gridCol w="1456878"/>
                <a:gridCol w="1456878"/>
                <a:gridCol w="1456878"/>
                <a:gridCol w="1456878"/>
                <a:gridCol w="1456878"/>
              </a:tblGrid>
              <a:tr h="373626">
                <a:tc>
                  <a:txBody>
                    <a:bodyPr/>
                    <a:lstStyle/>
                    <a:p>
                      <a:r>
                        <a:rPr lang="en-US" sz="1400" b="0" dirty="0" smtClean="0">
                          <a:solidFill>
                            <a:srgbClr val="000000"/>
                          </a:solidFill>
                          <a:latin typeface="Arial"/>
                        </a:rPr>
                        <a:t>Table</a:t>
                      </a:r>
                      <a:r>
                        <a:rPr lang="en-US" sz="1400" b="0" baseline="0" dirty="0" smtClean="0">
                          <a:solidFill>
                            <a:srgbClr val="000000"/>
                          </a:solidFill>
                          <a:latin typeface="Arial"/>
                        </a:rPr>
                        <a:t> Head 01</a:t>
                      </a:r>
                      <a:endParaRPr lang="en-US" sz="1400" b="0" dirty="0">
                        <a:solidFill>
                          <a:srgbClr val="000000"/>
                        </a:solidFill>
                        <a:latin typeface="Arial"/>
                      </a:endParaRPr>
                    </a:p>
                  </a:txBody>
                  <a:tcPr>
                    <a:solidFill>
                      <a:schemeClr val="bg1">
                        <a:lumMod val="75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rgbClr val="000000"/>
                          </a:solidFill>
                          <a:effectLst/>
                          <a:uLnTx/>
                          <a:uFillTx/>
                          <a:latin typeface="Arial"/>
                          <a:ea typeface="+mn-ea"/>
                          <a:cs typeface="+mn-cs"/>
                        </a:rPr>
                        <a:t>Table Head 02</a:t>
                      </a:r>
                    </a:p>
                  </a:txBody>
                  <a:tcPr>
                    <a:solidFill>
                      <a:schemeClr val="bg1">
                        <a:lumMod val="75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rgbClr val="000000"/>
                          </a:solidFill>
                          <a:effectLst/>
                          <a:uLnTx/>
                          <a:uFillTx/>
                          <a:latin typeface="Arial"/>
                          <a:ea typeface="+mn-ea"/>
                          <a:cs typeface="+mn-cs"/>
                        </a:rPr>
                        <a:t>Table Head 03</a:t>
                      </a:r>
                    </a:p>
                  </a:txBody>
                  <a:tcPr>
                    <a:solidFill>
                      <a:schemeClr val="bg1">
                        <a:lumMod val="75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rgbClr val="000000"/>
                          </a:solidFill>
                          <a:effectLst/>
                          <a:uLnTx/>
                          <a:uFillTx/>
                          <a:latin typeface="Arial"/>
                          <a:ea typeface="+mn-ea"/>
                          <a:cs typeface="+mn-cs"/>
                        </a:rPr>
                        <a:t>Table Head 04</a:t>
                      </a:r>
                    </a:p>
                  </a:txBody>
                  <a:tcPr>
                    <a:solidFill>
                      <a:schemeClr val="bg1">
                        <a:lumMod val="75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rgbClr val="000000"/>
                          </a:solidFill>
                          <a:effectLst/>
                          <a:uLnTx/>
                          <a:uFillTx/>
                          <a:latin typeface="Arial"/>
                          <a:ea typeface="+mn-ea"/>
                          <a:cs typeface="+mn-cs"/>
                        </a:rPr>
                        <a:t>Table Head 05</a:t>
                      </a:r>
                    </a:p>
                  </a:txBody>
                  <a:tcPr>
                    <a:solidFill>
                      <a:schemeClr val="bg1">
                        <a:lumMod val="75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rgbClr val="000000"/>
                          </a:solidFill>
                          <a:effectLst/>
                          <a:uLnTx/>
                          <a:uFillTx/>
                          <a:latin typeface="Arial"/>
                          <a:ea typeface="+mn-ea"/>
                          <a:cs typeface="+mn-cs"/>
                        </a:rPr>
                        <a:t>Table Head 06</a:t>
                      </a:r>
                    </a:p>
                  </a:txBody>
                  <a:tcPr>
                    <a:solidFill>
                      <a:schemeClr val="bg1">
                        <a:lumMod val="75000"/>
                      </a:schemeClr>
                    </a:solidFill>
                  </a:tcPr>
                </a:tc>
              </a:tr>
              <a:tr h="37362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effectLst/>
                          <a:latin typeface="Arial"/>
                          <a:ea typeface="Times New Roman"/>
                          <a:cs typeface="Times New Roman"/>
                        </a:rPr>
                        <a:t>Table contents</a:t>
                      </a:r>
                      <a:r>
                        <a:rPr lang="en-GB" sz="1000" dirty="0" smtClean="0">
                          <a:effectLst/>
                          <a:latin typeface="Arial"/>
                        </a:rPr>
                        <a:t> </a:t>
                      </a:r>
                      <a:endParaRPr lang="en-US" sz="1000" dirty="0">
                        <a:latin typeface="Aria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effectLst/>
                          <a:latin typeface="Arial"/>
                          <a:ea typeface="Times New Roman"/>
                          <a:cs typeface="Times New Roman"/>
                        </a:rPr>
                        <a:t>Table contents</a:t>
                      </a:r>
                      <a:r>
                        <a:rPr lang="en-GB" sz="1000" dirty="0" smtClean="0">
                          <a:effectLst/>
                          <a:latin typeface="Arial"/>
                        </a:rPr>
                        <a:t> </a:t>
                      </a:r>
                      <a:endParaRPr lang="en-US" sz="1000" dirty="0">
                        <a:latin typeface="Aria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effectLst/>
                          <a:latin typeface="Arial"/>
                          <a:ea typeface="Times New Roman"/>
                          <a:cs typeface="Times New Roman"/>
                        </a:rPr>
                        <a:t>Table contents</a:t>
                      </a:r>
                      <a:r>
                        <a:rPr lang="en-GB" sz="1000" dirty="0" smtClean="0">
                          <a:effectLst/>
                          <a:latin typeface="Arial"/>
                        </a:rPr>
                        <a:t> </a:t>
                      </a:r>
                      <a:endParaRPr lang="en-US" sz="1000" dirty="0">
                        <a:latin typeface="Aria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effectLst/>
                          <a:latin typeface="Arial"/>
                          <a:ea typeface="Times New Roman"/>
                          <a:cs typeface="Times New Roman"/>
                        </a:rPr>
                        <a:t>Table contents</a:t>
                      </a:r>
                      <a:r>
                        <a:rPr lang="en-GB" sz="1000" dirty="0" smtClean="0">
                          <a:effectLst/>
                          <a:latin typeface="Arial"/>
                        </a:rPr>
                        <a:t> </a:t>
                      </a:r>
                      <a:endParaRPr lang="en-US" sz="1000" dirty="0">
                        <a:latin typeface="Aria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effectLst/>
                          <a:latin typeface="Arial"/>
                          <a:ea typeface="Times New Roman"/>
                          <a:cs typeface="Times New Roman"/>
                        </a:rPr>
                        <a:t>Table contents</a:t>
                      </a:r>
                      <a:r>
                        <a:rPr lang="en-GB" sz="1000" dirty="0" smtClean="0">
                          <a:effectLst/>
                          <a:latin typeface="Arial"/>
                        </a:rPr>
                        <a:t> </a:t>
                      </a:r>
                      <a:endParaRPr lang="en-US" sz="1000" dirty="0">
                        <a:latin typeface="Aria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effectLst/>
                          <a:latin typeface="Arial"/>
                          <a:ea typeface="Times New Roman"/>
                          <a:cs typeface="Times New Roman"/>
                        </a:rPr>
                        <a:t>Table contents</a:t>
                      </a:r>
                      <a:r>
                        <a:rPr lang="en-GB" sz="1000" dirty="0" smtClean="0">
                          <a:effectLst/>
                          <a:latin typeface="Arial"/>
                        </a:rPr>
                        <a:t> </a:t>
                      </a:r>
                      <a:endParaRPr lang="en-US" sz="1000" dirty="0">
                        <a:latin typeface="Arial"/>
                      </a:endParaRPr>
                    </a:p>
                  </a:txBody>
                  <a:tcPr/>
                </a:tc>
              </a:tr>
              <a:tr h="37362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effectLst/>
                          <a:latin typeface="Arial"/>
                          <a:ea typeface="Times New Roman"/>
                          <a:cs typeface="Times New Roman"/>
                        </a:rPr>
                        <a:t>Table contents</a:t>
                      </a:r>
                      <a:r>
                        <a:rPr lang="en-GB" sz="1000" dirty="0" smtClean="0">
                          <a:effectLst/>
                          <a:latin typeface="Arial"/>
                        </a:rPr>
                        <a:t> </a:t>
                      </a:r>
                      <a:endParaRPr lang="en-US" sz="1000" dirty="0">
                        <a:latin typeface="Aria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effectLst/>
                          <a:latin typeface="Arial"/>
                          <a:ea typeface="Times New Roman"/>
                          <a:cs typeface="Times New Roman"/>
                        </a:rPr>
                        <a:t>Table contents</a:t>
                      </a:r>
                      <a:r>
                        <a:rPr lang="en-GB" sz="1000" dirty="0" smtClean="0">
                          <a:effectLst/>
                          <a:latin typeface="Arial"/>
                        </a:rPr>
                        <a:t> </a:t>
                      </a:r>
                      <a:endParaRPr lang="en-US" sz="1000" dirty="0">
                        <a:latin typeface="Aria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effectLst/>
                          <a:latin typeface="Arial"/>
                          <a:ea typeface="Times New Roman"/>
                          <a:cs typeface="Times New Roman"/>
                        </a:rPr>
                        <a:t>Table contents</a:t>
                      </a:r>
                      <a:r>
                        <a:rPr lang="en-GB" sz="1000" dirty="0" smtClean="0">
                          <a:effectLst/>
                          <a:latin typeface="Arial"/>
                        </a:rPr>
                        <a:t> </a:t>
                      </a:r>
                      <a:endParaRPr lang="en-US" sz="1000" dirty="0">
                        <a:latin typeface="Aria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effectLst/>
                          <a:latin typeface="Arial"/>
                          <a:ea typeface="Times New Roman"/>
                          <a:cs typeface="Times New Roman"/>
                        </a:rPr>
                        <a:t>Table contents</a:t>
                      </a:r>
                      <a:r>
                        <a:rPr lang="en-GB" sz="1000" dirty="0" smtClean="0">
                          <a:effectLst/>
                          <a:latin typeface="Arial"/>
                        </a:rPr>
                        <a:t> </a:t>
                      </a:r>
                      <a:endParaRPr lang="en-US" sz="1000" dirty="0">
                        <a:latin typeface="Aria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effectLst/>
                          <a:latin typeface="Arial"/>
                          <a:ea typeface="Times New Roman"/>
                          <a:cs typeface="Times New Roman"/>
                        </a:rPr>
                        <a:t>Table contents</a:t>
                      </a:r>
                      <a:r>
                        <a:rPr lang="en-GB" sz="1000" dirty="0" smtClean="0">
                          <a:effectLst/>
                          <a:latin typeface="Arial"/>
                        </a:rPr>
                        <a:t> </a:t>
                      </a:r>
                      <a:endParaRPr lang="en-US" sz="1000" dirty="0">
                        <a:latin typeface="Aria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effectLst/>
                          <a:latin typeface="Arial"/>
                          <a:ea typeface="Times New Roman"/>
                          <a:cs typeface="Times New Roman"/>
                        </a:rPr>
                        <a:t>Table contents</a:t>
                      </a:r>
                      <a:r>
                        <a:rPr lang="en-GB" sz="1000" dirty="0" smtClean="0">
                          <a:effectLst/>
                          <a:latin typeface="Arial"/>
                        </a:rPr>
                        <a:t> </a:t>
                      </a:r>
                      <a:endParaRPr lang="en-US" sz="1000" dirty="0">
                        <a:latin typeface="Arial"/>
                      </a:endParaRPr>
                    </a:p>
                  </a:txBody>
                  <a:tcPr/>
                </a:tc>
              </a:tr>
              <a:tr h="37362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effectLst/>
                          <a:latin typeface="Arial"/>
                          <a:ea typeface="Times New Roman"/>
                          <a:cs typeface="Times New Roman"/>
                        </a:rPr>
                        <a:t>Table contents</a:t>
                      </a:r>
                      <a:r>
                        <a:rPr lang="en-GB" sz="1000" dirty="0" smtClean="0">
                          <a:effectLst/>
                          <a:latin typeface="Arial"/>
                        </a:rPr>
                        <a:t> </a:t>
                      </a:r>
                      <a:endParaRPr lang="en-US" sz="1000" dirty="0">
                        <a:latin typeface="Aria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effectLst/>
                          <a:latin typeface="Arial"/>
                          <a:ea typeface="Times New Roman"/>
                          <a:cs typeface="Times New Roman"/>
                        </a:rPr>
                        <a:t>Table contents</a:t>
                      </a:r>
                      <a:r>
                        <a:rPr lang="en-GB" sz="1000" dirty="0" smtClean="0">
                          <a:effectLst/>
                          <a:latin typeface="Arial"/>
                        </a:rPr>
                        <a:t> </a:t>
                      </a:r>
                      <a:endParaRPr lang="en-US" sz="1000" dirty="0">
                        <a:latin typeface="Aria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effectLst/>
                          <a:latin typeface="Arial"/>
                          <a:ea typeface="Times New Roman"/>
                          <a:cs typeface="Times New Roman"/>
                        </a:rPr>
                        <a:t>Table contents</a:t>
                      </a:r>
                      <a:r>
                        <a:rPr lang="en-GB" sz="1000" dirty="0" smtClean="0">
                          <a:effectLst/>
                          <a:latin typeface="Arial"/>
                        </a:rPr>
                        <a:t> </a:t>
                      </a:r>
                      <a:endParaRPr lang="en-US" sz="1000" dirty="0">
                        <a:latin typeface="Aria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effectLst/>
                          <a:latin typeface="Arial"/>
                          <a:ea typeface="Times New Roman"/>
                          <a:cs typeface="Times New Roman"/>
                        </a:rPr>
                        <a:t>Table contents</a:t>
                      </a:r>
                      <a:r>
                        <a:rPr lang="en-GB" sz="1000" dirty="0" smtClean="0">
                          <a:effectLst/>
                          <a:latin typeface="Arial"/>
                        </a:rPr>
                        <a:t> </a:t>
                      </a:r>
                      <a:endParaRPr lang="en-US" sz="1000" dirty="0">
                        <a:latin typeface="Aria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effectLst/>
                          <a:latin typeface="Arial"/>
                          <a:ea typeface="Times New Roman"/>
                          <a:cs typeface="Times New Roman"/>
                        </a:rPr>
                        <a:t>Table contents</a:t>
                      </a:r>
                      <a:r>
                        <a:rPr lang="en-GB" sz="1000" dirty="0" smtClean="0">
                          <a:effectLst/>
                          <a:latin typeface="Arial"/>
                        </a:rPr>
                        <a:t> </a:t>
                      </a:r>
                      <a:endParaRPr lang="en-US" sz="1000" dirty="0">
                        <a:latin typeface="Aria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effectLst/>
                          <a:latin typeface="Arial"/>
                          <a:ea typeface="Times New Roman"/>
                          <a:cs typeface="Times New Roman"/>
                        </a:rPr>
                        <a:t>Table contents</a:t>
                      </a:r>
                      <a:r>
                        <a:rPr lang="en-GB" sz="1000" dirty="0" smtClean="0">
                          <a:effectLst/>
                          <a:latin typeface="Arial"/>
                        </a:rPr>
                        <a:t> </a:t>
                      </a:r>
                      <a:endParaRPr lang="en-US" sz="1000" dirty="0">
                        <a:latin typeface="Arial"/>
                      </a:endParaRPr>
                    </a:p>
                  </a:txBody>
                  <a:tcPr/>
                </a:tc>
              </a:tr>
              <a:tr h="37362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effectLst/>
                          <a:latin typeface="Arial"/>
                          <a:ea typeface="Times New Roman"/>
                          <a:cs typeface="Times New Roman"/>
                        </a:rPr>
                        <a:t>Table contents</a:t>
                      </a:r>
                      <a:r>
                        <a:rPr lang="en-GB" sz="1000" dirty="0" smtClean="0">
                          <a:effectLst/>
                          <a:latin typeface="Arial"/>
                        </a:rPr>
                        <a:t> </a:t>
                      </a:r>
                      <a:endParaRPr lang="en-US" sz="1000" dirty="0">
                        <a:latin typeface="Aria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effectLst/>
                          <a:latin typeface="Arial"/>
                          <a:ea typeface="Times New Roman"/>
                          <a:cs typeface="Times New Roman"/>
                        </a:rPr>
                        <a:t>Table contents</a:t>
                      </a:r>
                      <a:r>
                        <a:rPr lang="en-GB" sz="1000" dirty="0" smtClean="0">
                          <a:effectLst/>
                          <a:latin typeface="Arial"/>
                        </a:rPr>
                        <a:t> </a:t>
                      </a:r>
                      <a:endParaRPr lang="en-US" sz="1000" dirty="0">
                        <a:latin typeface="Aria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effectLst/>
                          <a:latin typeface="Arial"/>
                          <a:ea typeface="Times New Roman"/>
                          <a:cs typeface="Times New Roman"/>
                        </a:rPr>
                        <a:t>Table contents</a:t>
                      </a:r>
                      <a:r>
                        <a:rPr lang="en-GB" sz="1000" dirty="0" smtClean="0">
                          <a:effectLst/>
                          <a:latin typeface="Arial"/>
                        </a:rPr>
                        <a:t> </a:t>
                      </a:r>
                      <a:endParaRPr lang="en-US" sz="1000" dirty="0">
                        <a:latin typeface="Aria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effectLst/>
                          <a:latin typeface="Arial"/>
                          <a:ea typeface="Times New Roman"/>
                          <a:cs typeface="Times New Roman"/>
                        </a:rPr>
                        <a:t>Table contents</a:t>
                      </a:r>
                      <a:r>
                        <a:rPr lang="en-GB" sz="1000" dirty="0" smtClean="0">
                          <a:effectLst/>
                          <a:latin typeface="Arial"/>
                        </a:rPr>
                        <a:t> </a:t>
                      </a:r>
                      <a:endParaRPr lang="en-US" sz="1000" dirty="0">
                        <a:latin typeface="Aria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effectLst/>
                          <a:latin typeface="Arial"/>
                          <a:ea typeface="Times New Roman"/>
                          <a:cs typeface="Times New Roman"/>
                        </a:rPr>
                        <a:t>Table contents</a:t>
                      </a:r>
                      <a:r>
                        <a:rPr lang="en-GB" sz="1000" dirty="0" smtClean="0">
                          <a:effectLst/>
                          <a:latin typeface="Arial"/>
                        </a:rPr>
                        <a:t> </a:t>
                      </a:r>
                      <a:endParaRPr lang="en-US" sz="1000" dirty="0">
                        <a:latin typeface="Aria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effectLst/>
                          <a:latin typeface="Arial"/>
                          <a:ea typeface="Times New Roman"/>
                          <a:cs typeface="Times New Roman"/>
                        </a:rPr>
                        <a:t>Table contents</a:t>
                      </a:r>
                      <a:r>
                        <a:rPr lang="en-GB" sz="1000" dirty="0" smtClean="0">
                          <a:effectLst/>
                          <a:latin typeface="Arial"/>
                        </a:rPr>
                        <a:t> </a:t>
                      </a:r>
                      <a:endParaRPr lang="en-US" sz="1000" dirty="0">
                        <a:latin typeface="Arial"/>
                      </a:endParaRPr>
                    </a:p>
                  </a:txBody>
                  <a:tcPr/>
                </a:tc>
              </a:tr>
              <a:tr h="37362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effectLst/>
                          <a:latin typeface="Arial"/>
                          <a:ea typeface="Times New Roman"/>
                          <a:cs typeface="Times New Roman"/>
                        </a:rPr>
                        <a:t>Table contents</a:t>
                      </a:r>
                      <a:r>
                        <a:rPr lang="en-GB" sz="1000" dirty="0" smtClean="0">
                          <a:effectLst/>
                          <a:latin typeface="Arial"/>
                        </a:rPr>
                        <a:t> </a:t>
                      </a:r>
                      <a:endParaRPr lang="en-US" sz="1000" dirty="0">
                        <a:latin typeface="Aria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effectLst/>
                          <a:latin typeface="Arial"/>
                          <a:ea typeface="Times New Roman"/>
                          <a:cs typeface="Times New Roman"/>
                        </a:rPr>
                        <a:t>Table contents</a:t>
                      </a:r>
                      <a:r>
                        <a:rPr lang="en-GB" sz="1000" dirty="0" smtClean="0">
                          <a:effectLst/>
                          <a:latin typeface="Arial"/>
                        </a:rPr>
                        <a:t> </a:t>
                      </a:r>
                      <a:endParaRPr lang="en-US" sz="1000" dirty="0">
                        <a:latin typeface="Aria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effectLst/>
                          <a:latin typeface="Arial"/>
                          <a:ea typeface="Times New Roman"/>
                          <a:cs typeface="Times New Roman"/>
                        </a:rPr>
                        <a:t>Table contents</a:t>
                      </a:r>
                      <a:r>
                        <a:rPr lang="en-GB" sz="1000" dirty="0" smtClean="0">
                          <a:effectLst/>
                          <a:latin typeface="Arial"/>
                        </a:rPr>
                        <a:t> </a:t>
                      </a:r>
                      <a:endParaRPr lang="en-US" sz="1000" dirty="0">
                        <a:latin typeface="Aria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effectLst/>
                          <a:latin typeface="Arial"/>
                          <a:ea typeface="Times New Roman"/>
                          <a:cs typeface="Times New Roman"/>
                        </a:rPr>
                        <a:t>Table contents</a:t>
                      </a:r>
                      <a:r>
                        <a:rPr lang="en-GB" sz="1000" dirty="0" smtClean="0">
                          <a:effectLst/>
                          <a:latin typeface="Arial"/>
                        </a:rPr>
                        <a:t> </a:t>
                      </a:r>
                      <a:endParaRPr lang="en-US" sz="1000" dirty="0">
                        <a:latin typeface="Aria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effectLst/>
                          <a:latin typeface="Arial"/>
                          <a:ea typeface="Times New Roman"/>
                          <a:cs typeface="Times New Roman"/>
                        </a:rPr>
                        <a:t>Table contents</a:t>
                      </a:r>
                      <a:r>
                        <a:rPr lang="en-GB" sz="1000" dirty="0" smtClean="0">
                          <a:effectLst/>
                          <a:latin typeface="Arial"/>
                        </a:rPr>
                        <a:t> </a:t>
                      </a:r>
                      <a:endParaRPr lang="en-US" sz="1000" dirty="0">
                        <a:latin typeface="Aria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effectLst/>
                          <a:latin typeface="Arial"/>
                          <a:ea typeface="Times New Roman"/>
                          <a:cs typeface="Times New Roman"/>
                        </a:rPr>
                        <a:t>Table contents</a:t>
                      </a:r>
                      <a:r>
                        <a:rPr lang="en-GB" sz="1000" dirty="0" smtClean="0">
                          <a:effectLst/>
                          <a:latin typeface="Arial"/>
                        </a:rPr>
                        <a:t> </a:t>
                      </a:r>
                      <a:endParaRPr lang="en-US" sz="1000" dirty="0">
                        <a:latin typeface="Arial"/>
                      </a:endParaRPr>
                    </a:p>
                  </a:txBody>
                  <a:tcPr/>
                </a:tc>
              </a:tr>
            </a:tbl>
          </a:graphicData>
        </a:graphic>
      </p:graphicFrame>
    </p:spTree>
    <p:extLst>
      <p:ext uri="{BB962C8B-B14F-4D97-AF65-F5344CB8AC3E}">
        <p14:creationId xmlns:p14="http://schemas.microsoft.com/office/powerpoint/2010/main" val="73526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ctrTitle"/>
          </p:nvPr>
        </p:nvSpPr>
        <p:spPr>
          <a:xfrm>
            <a:off x="742950" y="2130426"/>
            <a:ext cx="8420100" cy="1470025"/>
          </a:xfrm>
          <a:prstGeom prst="rect">
            <a:avLst/>
          </a:prstGeom>
        </p:spPr>
        <p:txBody>
          <a:bodyPr/>
          <a:lstStyle>
            <a:lvl1pPr algn="l">
              <a:defRPr>
                <a:solidFill>
                  <a:srgbClr val="B34A22"/>
                </a:solidFill>
                <a:latin typeface="Arial"/>
              </a:defRPr>
            </a:lvl1pPr>
          </a:lstStyle>
          <a:p>
            <a:r>
              <a:rPr lang="en-GB" dirty="0" smtClean="0"/>
              <a:t>Click to edit Master title style</a:t>
            </a:r>
            <a:endParaRPr lang="en-US" dirty="0"/>
          </a:p>
        </p:txBody>
      </p:sp>
    </p:spTree>
    <p:extLst>
      <p:ext uri="{BB962C8B-B14F-4D97-AF65-F5344CB8AC3E}">
        <p14:creationId xmlns:p14="http://schemas.microsoft.com/office/powerpoint/2010/main" val="2587655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1435100"/>
            <a:ext cx="3259006" cy="1162050"/>
          </a:xfrm>
          <a:prstGeom prst="rect">
            <a:avLst/>
          </a:prstGeom>
        </p:spPr>
        <p:txBody>
          <a:bodyPr anchor="b"/>
          <a:lstStyle>
            <a:lvl1pPr algn="l">
              <a:defRPr sz="2000" b="1">
                <a:latin typeface="Arial"/>
              </a:defRPr>
            </a:lvl1pPr>
          </a:lstStyle>
          <a:p>
            <a:r>
              <a:rPr lang="en-GB" dirty="0" smtClean="0"/>
              <a:t>Click to edit Master title style</a:t>
            </a:r>
            <a:endParaRPr lang="en-US" dirty="0"/>
          </a:p>
        </p:txBody>
      </p:sp>
      <p:sp>
        <p:nvSpPr>
          <p:cNvPr id="3" name="Content Placeholder 2"/>
          <p:cNvSpPr>
            <a:spLocks noGrp="1"/>
          </p:cNvSpPr>
          <p:nvPr>
            <p:ph idx="1"/>
          </p:nvPr>
        </p:nvSpPr>
        <p:spPr>
          <a:xfrm>
            <a:off x="3872971" y="1435100"/>
            <a:ext cx="5537729" cy="46910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Tree>
    <p:extLst>
      <p:ext uri="{BB962C8B-B14F-4D97-AF65-F5344CB8AC3E}">
        <p14:creationId xmlns:p14="http://schemas.microsoft.com/office/powerpoint/2010/main" val="3767244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a:prstGeom prst="rect">
            <a:avLst/>
          </a:prstGeom>
        </p:spPr>
        <p:txBody>
          <a:bodyPr anchor="b"/>
          <a:lstStyle>
            <a:lvl1pPr algn="l">
              <a:defRPr sz="2000" b="1">
                <a:latin typeface="Arial"/>
              </a:defRPr>
            </a:lvl1pPr>
          </a:lstStyle>
          <a:p>
            <a:r>
              <a:rPr lang="en-GB" dirty="0" smtClean="0"/>
              <a:t>Click to edit Master title style</a:t>
            </a:r>
            <a:endParaRPr lang="en-US" dirty="0"/>
          </a:p>
        </p:txBody>
      </p:sp>
      <p:sp>
        <p:nvSpPr>
          <p:cNvPr id="3" name="Picture Placeholder 2"/>
          <p:cNvSpPr>
            <a:spLocks noGrp="1"/>
          </p:cNvSpPr>
          <p:nvPr>
            <p:ph type="pic" idx="1"/>
          </p:nvPr>
        </p:nvSpPr>
        <p:spPr>
          <a:xfrm>
            <a:off x="1941645" y="1186743"/>
            <a:ext cx="5943600" cy="354083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Tree>
    <p:extLst>
      <p:ext uri="{BB962C8B-B14F-4D97-AF65-F5344CB8AC3E}">
        <p14:creationId xmlns:p14="http://schemas.microsoft.com/office/powerpoint/2010/main" val="4023932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95300" y="6356350"/>
            <a:ext cx="2311400" cy="365125"/>
          </a:xfrm>
          <a:prstGeom prst="rect">
            <a:avLst/>
          </a:prstGeom>
        </p:spPr>
        <p:txBody>
          <a:bodyPr/>
          <a:lstStyle>
            <a:lvl1pPr>
              <a:defRPr>
                <a:latin typeface="Arial"/>
              </a:defRPr>
            </a:lvl1pPr>
          </a:lstStyle>
          <a:p>
            <a:fld id="{AEC6633A-888C-5049-8FFD-DD7F5B223ACA}" type="datetimeFigureOut">
              <a:rPr lang="en-US" smtClean="0"/>
              <a:pPr/>
              <a:t>9/27/2012</a:t>
            </a:fld>
            <a:endParaRPr lang="en-US" dirty="0"/>
          </a:p>
        </p:txBody>
      </p:sp>
      <p:sp>
        <p:nvSpPr>
          <p:cNvPr id="3" name="Footer Placeholder 2"/>
          <p:cNvSpPr>
            <a:spLocks noGrp="1"/>
          </p:cNvSpPr>
          <p:nvPr>
            <p:ph type="ftr" sz="quarter" idx="11"/>
          </p:nvPr>
        </p:nvSpPr>
        <p:spPr>
          <a:xfrm>
            <a:off x="3384550" y="6356350"/>
            <a:ext cx="3136900" cy="365125"/>
          </a:xfrm>
          <a:prstGeom prst="rect">
            <a:avLst/>
          </a:prstGeom>
        </p:spPr>
        <p:txBody>
          <a:bodyPr/>
          <a:lstStyle>
            <a:lvl1pPr>
              <a:defRPr>
                <a:latin typeface="Arial"/>
              </a:defRPr>
            </a:lvl1pPr>
          </a:lstStyle>
          <a:p>
            <a:endParaRPr lang="en-US" dirty="0"/>
          </a:p>
        </p:txBody>
      </p:sp>
      <p:sp>
        <p:nvSpPr>
          <p:cNvPr id="4" name="Slide Number Placeholder 3"/>
          <p:cNvSpPr>
            <a:spLocks noGrp="1"/>
          </p:cNvSpPr>
          <p:nvPr>
            <p:ph type="sldNum" sz="quarter" idx="12"/>
          </p:nvPr>
        </p:nvSpPr>
        <p:spPr>
          <a:xfrm>
            <a:off x="7099300" y="6356350"/>
            <a:ext cx="2311400" cy="365125"/>
          </a:xfrm>
          <a:prstGeom prst="rect">
            <a:avLst/>
          </a:prstGeom>
        </p:spPr>
        <p:txBody>
          <a:bodyPr/>
          <a:lstStyle>
            <a:lvl1pPr>
              <a:defRPr>
                <a:latin typeface="Arial"/>
              </a:defRPr>
            </a:lvl1pPr>
          </a:lstStyle>
          <a:p>
            <a:fld id="{E0D19B0A-4C61-BB4B-8E53-5154F58F8C2C}" type="slidenum">
              <a:rPr lang="en-US" smtClean="0"/>
              <a:pPr/>
              <a:t>‹#›</a:t>
            </a:fld>
            <a:endParaRPr lang="en-US" dirty="0"/>
          </a:p>
        </p:txBody>
      </p:sp>
    </p:spTree>
    <p:extLst>
      <p:ext uri="{BB962C8B-B14F-4D97-AF65-F5344CB8AC3E}">
        <p14:creationId xmlns:p14="http://schemas.microsoft.com/office/powerpoint/2010/main" val="1054479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hyperlink" Target="http://www.nationalarchives.gov.uk/doc/open-government-licence/open-government-licence.htm" TargetMode="Externa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9"/>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graphicFrame>
        <p:nvGraphicFramePr>
          <p:cNvPr id="7" name="Table 6"/>
          <p:cNvGraphicFramePr>
            <a:graphicFrameLocks noGrp="1"/>
          </p:cNvGraphicFramePr>
          <p:nvPr userDrawn="1">
            <p:extLst>
              <p:ext uri="{D42A27DB-BD31-4B8C-83A1-F6EECF244321}">
                <p14:modId xmlns:p14="http://schemas.microsoft.com/office/powerpoint/2010/main" val="1264066384"/>
              </p:ext>
            </p:extLst>
          </p:nvPr>
        </p:nvGraphicFramePr>
        <p:xfrm>
          <a:off x="977900" y="260648"/>
          <a:ext cx="4444319" cy="452007"/>
        </p:xfrm>
        <a:graphic>
          <a:graphicData uri="http://schemas.openxmlformats.org/drawingml/2006/table">
            <a:tbl>
              <a:tblPr firstRow="1" bandRow="1">
                <a:tableStyleId>{5C22544A-7EE6-4342-B048-85BDC9FD1C3A}</a:tableStyleId>
              </a:tblPr>
              <a:tblGrid>
                <a:gridCol w="661742"/>
                <a:gridCol w="506658"/>
                <a:gridCol w="596900"/>
                <a:gridCol w="368300"/>
                <a:gridCol w="2310719"/>
              </a:tblGrid>
              <a:tr h="452007">
                <a:tc>
                  <a:txBody>
                    <a:bodyPr/>
                    <a:lstStyle/>
                    <a:p>
                      <a:pPr algn="l">
                        <a:lnSpc>
                          <a:spcPts val="1400"/>
                        </a:lnSpc>
                        <a:spcAft>
                          <a:spcPts val="370"/>
                        </a:spcAft>
                      </a:pPr>
                      <a:r>
                        <a:rPr lang="en-GB" sz="900" b="1" dirty="0" smtClean="0">
                          <a:solidFill>
                            <a:srgbClr val="000000"/>
                          </a:solidFill>
                          <a:effectLst/>
                          <a:latin typeface="Arial"/>
                          <a:ea typeface="Times New Roman"/>
                          <a:cs typeface="Times New Roman"/>
                        </a:rPr>
                        <a:t>LM1</a:t>
                      </a:r>
                      <a:endParaRPr lang="en-GB" sz="900" b="1" dirty="0">
                        <a:solidFill>
                          <a:srgbClr val="000000"/>
                        </a:solidFill>
                        <a:effectLst/>
                        <a:latin typeface="Arial"/>
                        <a:ea typeface="Times New Roman"/>
                        <a:cs typeface="Times New Roman"/>
                      </a:endParaRPr>
                    </a:p>
                  </a:txBody>
                  <a:tcPr marL="68580" marR="6858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dirty="0">
                        <a:latin typeface="Aria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l">
                        <a:lnSpc>
                          <a:spcPts val="1400"/>
                        </a:lnSpc>
                        <a:spcAft>
                          <a:spcPts val="370"/>
                        </a:spcAft>
                      </a:pPr>
                      <a:r>
                        <a:rPr lang="en-GB" sz="900" b="1" dirty="0" smtClean="0">
                          <a:solidFill>
                            <a:srgbClr val="000000"/>
                          </a:solidFill>
                          <a:effectLst/>
                          <a:latin typeface="Arial"/>
                          <a:ea typeface="Times New Roman"/>
                          <a:cs typeface="Times New Roman"/>
                        </a:rPr>
                        <a:t>2</a:t>
                      </a:r>
                      <a:endParaRPr lang="en-GB" sz="900" b="1" dirty="0">
                        <a:solidFill>
                          <a:srgbClr val="000000"/>
                        </a:solidFill>
                        <a:effectLst/>
                        <a:latin typeface="Arial"/>
                        <a:ea typeface="Times New Roman"/>
                        <a:cs typeface="Times New Roman"/>
                      </a:endParaRPr>
                    </a:p>
                  </a:txBody>
                  <a:tcPr marL="68580" marR="6858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l">
                        <a:lnSpc>
                          <a:spcPts val="1400"/>
                        </a:lnSpc>
                        <a:spcAft>
                          <a:spcPts val="370"/>
                        </a:spcAft>
                      </a:pPr>
                      <a:endParaRPr lang="en-GB" sz="900" b="1" dirty="0">
                        <a:solidFill>
                          <a:srgbClr val="000000"/>
                        </a:solidFill>
                        <a:effectLst/>
                        <a:latin typeface="Arial"/>
                        <a:ea typeface="Times New Roman"/>
                        <a:cs typeface="Times New Roman"/>
                      </a:endParaRPr>
                    </a:p>
                  </a:txBody>
                  <a:tcPr marL="68580" marR="6858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l">
                        <a:lnSpc>
                          <a:spcPct val="100000"/>
                        </a:lnSpc>
                        <a:spcAft>
                          <a:spcPts val="370"/>
                        </a:spcAft>
                      </a:pPr>
                      <a:r>
                        <a:rPr lang="en-US" sz="800" dirty="0" smtClean="0">
                          <a:solidFill>
                            <a:srgbClr val="000000"/>
                          </a:solidFill>
                          <a:latin typeface="Arial" charset="0"/>
                          <a:ea typeface="ヒラギノ角ゴ ProN W3" charset="0"/>
                          <a:cs typeface="Arial" charset="0"/>
                          <a:sym typeface="Arial" charset="0"/>
                        </a:rPr>
                        <a:t>Listening Module 1</a:t>
                      </a:r>
                      <a:endParaRPr lang="en-GB" sz="700" b="1" dirty="0">
                        <a:solidFill>
                          <a:srgbClr val="000000"/>
                        </a:solidFill>
                        <a:effectLst/>
                        <a:latin typeface="Arial"/>
                        <a:ea typeface="Times New Roman"/>
                        <a:cs typeface="Times New Roman"/>
                      </a:endParaRPr>
                    </a:p>
                  </a:txBody>
                  <a:tcPr marL="68580" marR="6858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
        <p:nvSpPr>
          <p:cNvPr id="8" name="Footer Placeholder 4"/>
          <p:cNvSpPr txBox="1">
            <a:spLocks/>
          </p:cNvSpPr>
          <p:nvPr userDrawn="1"/>
        </p:nvSpPr>
        <p:spPr>
          <a:xfrm>
            <a:off x="578107" y="6356351"/>
            <a:ext cx="5943343"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20000"/>
              </a:lnSpc>
            </a:pPr>
            <a:r>
              <a:rPr lang="en-US" sz="800" dirty="0" smtClean="0">
                <a:solidFill>
                  <a:srgbClr val="000000"/>
                </a:solidFill>
                <a:latin typeface="Arial"/>
                <a:hlinkClick r:id="rId10"/>
                <a:hlinkMouseOver r:id="" action="ppaction://hlinkshowjump?jump=nextslide"/>
              </a:rPr>
              <a:t>Produced by CfBT Education Trust on behalf of the Department for Education </a:t>
            </a:r>
            <a:endParaRPr lang="en-US" sz="800" dirty="0" smtClean="0">
              <a:solidFill>
                <a:srgbClr val="000000"/>
              </a:solidFill>
              <a:latin typeface="Arial"/>
            </a:endParaRPr>
          </a:p>
          <a:p>
            <a:pPr>
              <a:lnSpc>
                <a:spcPct val="120000"/>
              </a:lnSpc>
            </a:pPr>
            <a:r>
              <a:rPr lang="en-US" sz="800" dirty="0" smtClean="0">
                <a:solidFill>
                  <a:srgbClr val="000000"/>
                </a:solidFill>
                <a:latin typeface="Arial"/>
              </a:rPr>
              <a:t>© Crown copyright 2012</a:t>
            </a:r>
            <a:endParaRPr lang="en-US" sz="800" dirty="0">
              <a:solidFill>
                <a:srgbClr val="000000"/>
              </a:solidFill>
              <a:latin typeface="Arial"/>
            </a:endParaRPr>
          </a:p>
        </p:txBody>
      </p:sp>
      <p:sp>
        <p:nvSpPr>
          <p:cNvPr id="9" name="Slide Number Placeholder 5"/>
          <p:cNvSpPr txBox="1">
            <a:spLocks/>
          </p:cNvSpPr>
          <p:nvPr userDrawn="1"/>
        </p:nvSpPr>
        <p:spPr>
          <a:xfrm>
            <a:off x="8987894" y="6356351"/>
            <a:ext cx="347107"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56B69579-9FE7-BC44-9FB1-9838DDB5AC5B}" type="slidenum">
              <a:rPr lang="en-US" sz="800" smtClean="0">
                <a:latin typeface="Arial"/>
              </a:rPr>
              <a:pPr algn="r"/>
              <a:t>‹#›</a:t>
            </a:fld>
            <a:endParaRPr lang="en-US" sz="800" dirty="0">
              <a:latin typeface="Arial"/>
            </a:endParaRPr>
          </a:p>
        </p:txBody>
      </p:sp>
    </p:spTree>
    <p:extLst>
      <p:ext uri="{BB962C8B-B14F-4D97-AF65-F5344CB8AC3E}">
        <p14:creationId xmlns:p14="http://schemas.microsoft.com/office/powerpoint/2010/main" val="2420979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6" r:id="rId6"/>
    <p:sldLayoutId id="2147483657" r:id="rId7"/>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000" kern="1200">
          <a:solidFill>
            <a:srgbClr val="B34A22"/>
          </a:solidFill>
          <a:latin typeface="Arial"/>
          <a:ea typeface="+mn-ea"/>
          <a:cs typeface="+mn-cs"/>
        </a:defRPr>
      </a:lvl1pPr>
      <a:lvl2pPr marL="742950" indent="-285750" algn="l" defTabSz="457200" rtl="0" eaLnBrk="1" latinLnBrk="0" hangingPunct="1">
        <a:spcBef>
          <a:spcPct val="20000"/>
        </a:spcBef>
        <a:buFont typeface="Arial"/>
        <a:buChar char="–"/>
        <a:defRPr sz="2600" kern="1200">
          <a:solidFill>
            <a:schemeClr val="tx1"/>
          </a:solidFill>
          <a:latin typeface="Arial"/>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Arial"/>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44267465"/>
      </p:ext>
    </p:extLst>
  </p:cSld>
  <p:clrMap bg1="lt1" tx1="dk1" bg2="lt2" tx2="dk2" accent1="accent1" accent2="accent2" accent3="accent3" accent4="accent4" accent5="accent5" accent6="accent6" hlink="hlink" folHlink="folHlink"/>
  <p:sldLayoutIdLst>
    <p:sldLayoutId id="2147483665"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Subtitle 2"/>
          <p:cNvSpPr txBox="1">
            <a:spLocks/>
          </p:cNvSpPr>
          <p:nvPr/>
        </p:nvSpPr>
        <p:spPr>
          <a:xfrm>
            <a:off x="560512" y="4253911"/>
            <a:ext cx="7677150" cy="175260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000" dirty="0" smtClean="0">
                <a:solidFill>
                  <a:schemeClr val="bg1"/>
                </a:solidFill>
                <a:latin typeface="Arial" charset="0"/>
                <a:ea typeface="ヒラギノ角ゴ ProN W3" charset="0"/>
                <a:cs typeface="Arial" charset="0"/>
                <a:sym typeface="Arial" charset="0"/>
              </a:rPr>
              <a:t>Listening </a:t>
            </a:r>
            <a:r>
              <a:rPr lang="en-US" sz="3000" dirty="0">
                <a:solidFill>
                  <a:schemeClr val="bg1"/>
                </a:solidFill>
                <a:latin typeface="Arial" charset="0"/>
                <a:ea typeface="ヒラギノ角ゴ ProN W3" charset="0"/>
                <a:cs typeface="Arial" charset="0"/>
                <a:sym typeface="Arial" charset="0"/>
              </a:rPr>
              <a:t>Module </a:t>
            </a:r>
            <a:r>
              <a:rPr lang="en-US" sz="3000" dirty="0" smtClean="0">
                <a:solidFill>
                  <a:schemeClr val="bg1"/>
                </a:solidFill>
                <a:latin typeface="Arial" charset="0"/>
                <a:ea typeface="ヒラギノ角ゴ ProN W3" charset="0"/>
                <a:cs typeface="Arial" charset="0"/>
                <a:sym typeface="Arial" charset="0"/>
              </a:rPr>
              <a:t>1 (LM1)</a:t>
            </a:r>
            <a:endParaRPr lang="en-US" sz="3000" dirty="0" smtClean="0">
              <a:solidFill>
                <a:schemeClr val="bg1"/>
              </a:solidFill>
              <a:latin typeface="Arial" charset="0"/>
              <a:ea typeface="ヒラギノ角ゴ ProN W3" charset="0"/>
              <a:cs typeface="Arial" charset="0"/>
              <a:sym typeface="Arial" charset="0"/>
            </a:endParaRPr>
          </a:p>
          <a:p>
            <a:pPr marL="0" indent="0">
              <a:buNone/>
            </a:pPr>
            <a:r>
              <a:rPr lang="en-US" sz="1600" dirty="0" smtClean="0">
                <a:solidFill>
                  <a:schemeClr val="bg1"/>
                </a:solidFill>
                <a:latin typeface="Arial" charset="0"/>
                <a:cs typeface="Arial" charset="0"/>
                <a:sym typeface="Arial" charset="0"/>
              </a:rPr>
              <a:t>Resource 2</a:t>
            </a:r>
            <a:endParaRPr lang="en-GB" sz="3000" dirty="0" smtClean="0">
              <a:solidFill>
                <a:schemeClr val="bg1"/>
              </a:solidFill>
              <a:latin typeface="Arial"/>
            </a:endParaRPr>
          </a:p>
        </p:txBody>
      </p:sp>
    </p:spTree>
    <p:extLst>
      <p:ext uri="{BB962C8B-B14F-4D97-AF65-F5344CB8AC3E}">
        <p14:creationId xmlns:p14="http://schemas.microsoft.com/office/powerpoint/2010/main" val="3539927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Bold" charset="0"/>
                <a:ea typeface="ヒラギノ角ゴ ProN W3" charset="0"/>
                <a:cs typeface="Arial Bold" charset="0"/>
                <a:sym typeface="Arial Bold" charset="0"/>
              </a:rPr>
              <a:t>En </a:t>
            </a:r>
            <a:r>
              <a:rPr lang="en-US" b="1" dirty="0" err="1">
                <a:latin typeface="Arial Bold" charset="0"/>
                <a:ea typeface="ヒラギノ角ゴ ProN W3" charset="0"/>
                <a:cs typeface="Arial Bold" charset="0"/>
                <a:sym typeface="Arial Bold" charset="0"/>
              </a:rPr>
              <a:t>ville</a:t>
            </a:r>
            <a:endParaRPr lang="en-US" b="1" dirty="0"/>
          </a:p>
        </p:txBody>
      </p:sp>
      <p:pic>
        <p:nvPicPr>
          <p:cNvPr id="5" name="Picture 3"/>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2407" y="1874838"/>
            <a:ext cx="2840300" cy="2130225"/>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round/>
                <a:headEnd/>
                <a:tailEnd/>
              </a14:hiddenLine>
            </a:ext>
          </a:extLst>
        </p:spPr>
      </p:pic>
      <p:pic>
        <p:nvPicPr>
          <p:cNvPr id="6"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5790" y="1874838"/>
            <a:ext cx="2832142" cy="2119715"/>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round/>
                <a:headEnd/>
                <a:tailEnd/>
              </a14:hiddenLine>
            </a:ext>
          </a:extLst>
        </p:spPr>
      </p:pic>
      <p:pic>
        <p:nvPicPr>
          <p:cNvPr id="8" name="Picture 5"/>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67182" y="1864328"/>
            <a:ext cx="2843518" cy="2130225"/>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round/>
                <a:headEnd/>
                <a:tailEnd/>
              </a14:hiddenLine>
            </a:ext>
          </a:extLst>
        </p:spPr>
      </p:pic>
      <p:sp>
        <p:nvSpPr>
          <p:cNvPr id="10" name="TextBox 9"/>
          <p:cNvSpPr txBox="1"/>
          <p:nvPr/>
        </p:nvSpPr>
        <p:spPr>
          <a:xfrm>
            <a:off x="495300" y="4005063"/>
            <a:ext cx="2832142" cy="369332"/>
          </a:xfrm>
          <a:prstGeom prst="rect">
            <a:avLst/>
          </a:prstGeom>
          <a:noFill/>
        </p:spPr>
        <p:txBody>
          <a:bodyPr wrap="square" rtlCol="0">
            <a:spAutoFit/>
          </a:bodyPr>
          <a:lstStyle/>
          <a:p>
            <a:pPr marL="39688">
              <a:defRPr/>
            </a:pPr>
            <a:r>
              <a:rPr lang="en-US" b="1" dirty="0" err="1">
                <a:solidFill>
                  <a:srgbClr val="000000"/>
                </a:solidFill>
                <a:effectLst>
                  <a:outerShdw blurRad="38100" dist="38100" dir="2700000" algn="tl">
                    <a:srgbClr val="DDDDDD"/>
                  </a:outerShdw>
                </a:effectLst>
                <a:cs typeface="Gill Sans" charset="0"/>
              </a:rPr>
              <a:t>une</a:t>
            </a:r>
            <a:r>
              <a:rPr lang="en-US" b="1" dirty="0">
                <a:solidFill>
                  <a:srgbClr val="000000"/>
                </a:solidFill>
                <a:effectLst>
                  <a:outerShdw blurRad="38100" dist="38100" dir="2700000" algn="tl">
                    <a:srgbClr val="DDDDDD"/>
                  </a:outerShdw>
                </a:effectLst>
                <a:cs typeface="Gill Sans" charset="0"/>
              </a:rPr>
              <a:t> </a:t>
            </a:r>
            <a:r>
              <a:rPr lang="en-US" b="1" dirty="0" err="1">
                <a:solidFill>
                  <a:srgbClr val="000000"/>
                </a:solidFill>
                <a:effectLst>
                  <a:outerShdw blurRad="38100" dist="38100" dir="2700000" algn="tl">
                    <a:srgbClr val="DDDDDD"/>
                  </a:outerShdw>
                </a:effectLst>
                <a:cs typeface="Gill Sans" charset="0"/>
              </a:rPr>
              <a:t>église</a:t>
            </a:r>
            <a:endParaRPr lang="en-US" b="1" dirty="0">
              <a:solidFill>
                <a:srgbClr val="000000"/>
              </a:solidFill>
              <a:effectLst>
                <a:outerShdw blurRad="38100" dist="38100" dir="2700000" algn="tl">
                  <a:srgbClr val="DDDDDD"/>
                </a:outerShdw>
              </a:effectLst>
              <a:cs typeface="Gill Sans" charset="0"/>
            </a:endParaRPr>
          </a:p>
        </p:txBody>
      </p:sp>
      <p:sp>
        <p:nvSpPr>
          <p:cNvPr id="11" name="TextBox 10"/>
          <p:cNvSpPr txBox="1"/>
          <p:nvPr/>
        </p:nvSpPr>
        <p:spPr>
          <a:xfrm>
            <a:off x="3456032" y="4005063"/>
            <a:ext cx="2832142" cy="369332"/>
          </a:xfrm>
          <a:prstGeom prst="rect">
            <a:avLst/>
          </a:prstGeom>
          <a:noFill/>
        </p:spPr>
        <p:txBody>
          <a:bodyPr wrap="square" rtlCol="0">
            <a:spAutoFit/>
          </a:bodyPr>
          <a:lstStyle/>
          <a:p>
            <a:pPr marL="39688">
              <a:defRPr/>
            </a:pPr>
            <a:r>
              <a:rPr lang="en-US" b="1" dirty="0">
                <a:solidFill>
                  <a:srgbClr val="000000"/>
                </a:solidFill>
                <a:effectLst>
                  <a:outerShdw blurRad="38100" dist="38100" dir="2700000" algn="tl">
                    <a:srgbClr val="DDDDDD"/>
                  </a:outerShdw>
                </a:effectLst>
                <a:cs typeface="Gill Sans" charset="0"/>
              </a:rPr>
              <a:t>un </a:t>
            </a:r>
            <a:r>
              <a:rPr lang="en-US" b="1" dirty="0" err="1">
                <a:solidFill>
                  <a:srgbClr val="000000"/>
                </a:solidFill>
                <a:effectLst>
                  <a:outerShdw blurRad="38100" dist="38100" dir="2700000" algn="tl">
                    <a:srgbClr val="DDDDDD"/>
                  </a:outerShdw>
                </a:effectLst>
                <a:cs typeface="Gill Sans" charset="0"/>
              </a:rPr>
              <a:t>marché</a:t>
            </a:r>
            <a:endParaRPr lang="en-US" b="1" dirty="0">
              <a:solidFill>
                <a:srgbClr val="000000"/>
              </a:solidFill>
              <a:effectLst>
                <a:outerShdw blurRad="38100" dist="38100" dir="2700000" algn="tl">
                  <a:srgbClr val="DDDDDD"/>
                </a:outerShdw>
              </a:effectLst>
              <a:cs typeface="Gill Sans" charset="0"/>
            </a:endParaRPr>
          </a:p>
        </p:txBody>
      </p:sp>
      <p:sp>
        <p:nvSpPr>
          <p:cNvPr id="12" name="TextBox 11"/>
          <p:cNvSpPr txBox="1"/>
          <p:nvPr/>
        </p:nvSpPr>
        <p:spPr>
          <a:xfrm>
            <a:off x="6450807" y="4005063"/>
            <a:ext cx="2832142" cy="369332"/>
          </a:xfrm>
          <a:prstGeom prst="rect">
            <a:avLst/>
          </a:prstGeom>
          <a:noFill/>
        </p:spPr>
        <p:txBody>
          <a:bodyPr wrap="square" rtlCol="0">
            <a:spAutoFit/>
          </a:bodyPr>
          <a:lstStyle/>
          <a:p>
            <a:pPr marL="39688">
              <a:defRPr/>
            </a:pPr>
            <a:r>
              <a:rPr lang="en-US" b="1" dirty="0" err="1">
                <a:solidFill>
                  <a:srgbClr val="000000"/>
                </a:solidFill>
                <a:effectLst>
                  <a:outerShdw blurRad="38100" dist="38100" dir="2700000" algn="tl">
                    <a:srgbClr val="DDDDDD"/>
                  </a:outerShdw>
                </a:effectLst>
                <a:cs typeface="Gill Sans" charset="0"/>
              </a:rPr>
              <a:t>une</a:t>
            </a:r>
            <a:r>
              <a:rPr lang="en-US" b="1" dirty="0">
                <a:solidFill>
                  <a:srgbClr val="000000"/>
                </a:solidFill>
                <a:effectLst>
                  <a:outerShdw blurRad="38100" dist="38100" dir="2700000" algn="tl">
                    <a:srgbClr val="DDDDDD"/>
                  </a:outerShdw>
                </a:effectLst>
                <a:cs typeface="Gill Sans" charset="0"/>
              </a:rPr>
              <a:t> </a:t>
            </a:r>
            <a:r>
              <a:rPr lang="en-US" b="1" dirty="0" err="1">
                <a:solidFill>
                  <a:srgbClr val="000000"/>
                </a:solidFill>
                <a:effectLst>
                  <a:outerShdw blurRad="38100" dist="38100" dir="2700000" algn="tl">
                    <a:srgbClr val="DDDDDD"/>
                  </a:outerShdw>
                </a:effectLst>
                <a:cs typeface="Gill Sans" charset="0"/>
              </a:rPr>
              <a:t>mosquée</a:t>
            </a:r>
            <a:endParaRPr lang="en-US" b="1" dirty="0">
              <a:solidFill>
                <a:srgbClr val="000000"/>
              </a:solidFill>
              <a:effectLst>
                <a:outerShdw blurRad="38100" dist="38100" dir="2700000" algn="tl">
                  <a:srgbClr val="DDDDDD"/>
                </a:outerShdw>
              </a:effectLst>
              <a:cs typeface="Gill Sans" charset="0"/>
            </a:endParaRPr>
          </a:p>
        </p:txBody>
      </p:sp>
      <p:sp>
        <p:nvSpPr>
          <p:cNvPr id="15" name="AutoShape 9"/>
          <p:cNvSpPr>
            <a:spLocks/>
          </p:cNvSpPr>
          <p:nvPr/>
        </p:nvSpPr>
        <p:spPr bwMode="auto">
          <a:xfrm>
            <a:off x="585790" y="4699001"/>
            <a:ext cx="1317520" cy="1310318"/>
          </a:xfrm>
          <a:prstGeom prst="roundRect">
            <a:avLst>
              <a:gd name="adj" fmla="val 8236"/>
            </a:avLst>
          </a:prstGeom>
          <a:solidFill>
            <a:srgbClr val="C2E5A6"/>
          </a:solidFill>
          <a:ln w="25400">
            <a:solidFill>
              <a:schemeClr val="tx1"/>
            </a:solidFill>
            <a:round/>
            <a:headEnd/>
            <a:tailEnd/>
          </a:ln>
        </p:spPr>
        <p:txBody>
          <a:bodyPr lIns="0" tIns="0" rIns="0" bIns="0"/>
          <a:lstStyle/>
          <a:p>
            <a:endParaRPr lang="en-GB"/>
          </a:p>
        </p:txBody>
      </p:sp>
      <p:sp>
        <p:nvSpPr>
          <p:cNvPr id="16" name="Rectangle 10"/>
          <p:cNvSpPr>
            <a:spLocks/>
          </p:cNvSpPr>
          <p:nvPr/>
        </p:nvSpPr>
        <p:spPr bwMode="auto">
          <a:xfrm>
            <a:off x="623165" y="4637907"/>
            <a:ext cx="1252724" cy="1187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39664" bIns="0" anchor="ctr"/>
          <a:lstStyle/>
          <a:p>
            <a:pPr marL="39688" algn="ctr"/>
            <a:r>
              <a:rPr lang="en-US" sz="11000" dirty="0" err="1">
                <a:solidFill>
                  <a:schemeClr val="tx1"/>
                </a:solidFill>
                <a:cs typeface="Gill Sans" charset="0"/>
              </a:rPr>
              <a:t>é</a:t>
            </a:r>
            <a:endParaRPr lang="en-US" sz="11000" dirty="0">
              <a:solidFill>
                <a:schemeClr val="tx1"/>
              </a:solidFill>
              <a:cs typeface="Gill Sans" charset="0"/>
            </a:endParaRPr>
          </a:p>
        </p:txBody>
      </p:sp>
    </p:spTree>
    <p:extLst>
      <p:ext uri="{BB962C8B-B14F-4D97-AF65-F5344CB8AC3E}">
        <p14:creationId xmlns:p14="http://schemas.microsoft.com/office/powerpoint/2010/main" val="810739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3"/>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5790" y="1874838"/>
            <a:ext cx="3960810" cy="2970608"/>
          </a:xfrm>
          <a:prstGeom prst="rect">
            <a:avLst/>
          </a:prstGeom>
          <a:noFill/>
          <a:ln>
            <a:noFill/>
          </a:ln>
          <a:effectLst>
            <a:outerShdw blurRad="63500" dist="76199" dir="2700000" algn="ctr" rotWithShape="0">
              <a:schemeClr val="bg2">
                <a:alpha val="75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round/>
                <a:headEnd/>
                <a:tailEnd/>
              </a14:hiddenLine>
            </a:ext>
          </a:extLst>
        </p:spPr>
      </p:pic>
      <p:sp>
        <p:nvSpPr>
          <p:cNvPr id="2" name="Title 1"/>
          <p:cNvSpPr>
            <a:spLocks noGrp="1"/>
          </p:cNvSpPr>
          <p:nvPr>
            <p:ph type="title"/>
          </p:nvPr>
        </p:nvSpPr>
        <p:spPr/>
        <p:txBody>
          <a:bodyPr/>
          <a:lstStyle/>
          <a:p>
            <a:r>
              <a:rPr lang="en-US" sz="3200" dirty="0" err="1">
                <a:latin typeface="Arial Bold" charset="0"/>
                <a:ea typeface="ヒラギノ角ゴ ProN W3" charset="0"/>
                <a:cs typeface="Arial Bold" charset="0"/>
                <a:sym typeface="Arial Bold" charset="0"/>
              </a:rPr>
              <a:t>Prononciation</a:t>
            </a:r>
            <a:endParaRPr lang="en-US" dirty="0"/>
          </a:p>
        </p:txBody>
      </p:sp>
      <p:sp>
        <p:nvSpPr>
          <p:cNvPr id="10" name="TextBox 9"/>
          <p:cNvSpPr txBox="1"/>
          <p:nvPr/>
        </p:nvSpPr>
        <p:spPr>
          <a:xfrm>
            <a:off x="495300" y="4920256"/>
            <a:ext cx="2832142" cy="369332"/>
          </a:xfrm>
          <a:prstGeom prst="rect">
            <a:avLst/>
          </a:prstGeom>
          <a:noFill/>
        </p:spPr>
        <p:txBody>
          <a:bodyPr wrap="square" rtlCol="0">
            <a:spAutoFit/>
          </a:bodyPr>
          <a:lstStyle/>
          <a:p>
            <a:pPr marL="39688">
              <a:defRPr/>
            </a:pPr>
            <a:r>
              <a:rPr lang="en-US" b="1" dirty="0">
                <a:effectLst>
                  <a:outerShdw blurRad="38100" dist="38100" dir="2700000" algn="tl">
                    <a:srgbClr val="DDDDDD"/>
                  </a:outerShdw>
                </a:effectLst>
                <a:cs typeface="Gill Sans" charset="0"/>
              </a:rPr>
              <a:t>Marché au </a:t>
            </a:r>
            <a:r>
              <a:rPr lang="en-US" b="1" dirty="0" err="1">
                <a:effectLst>
                  <a:outerShdw blurRad="38100" dist="38100" dir="2700000" algn="tl">
                    <a:srgbClr val="DDDDDD"/>
                  </a:outerShdw>
                </a:effectLst>
                <a:cs typeface="Gill Sans" charset="0"/>
              </a:rPr>
              <a:t>Sénégal</a:t>
            </a:r>
            <a:endParaRPr lang="en-US" b="1" dirty="0">
              <a:effectLst>
                <a:outerShdw blurRad="38100" dist="38100" dir="2700000" algn="tl">
                  <a:srgbClr val="DDDDDD"/>
                </a:outerShdw>
              </a:effectLst>
              <a:cs typeface="Gill Sans" charset="0"/>
            </a:endParaRPr>
          </a:p>
        </p:txBody>
      </p:sp>
      <p:sp>
        <p:nvSpPr>
          <p:cNvPr id="11" name="TextBox 10"/>
          <p:cNvSpPr txBox="1"/>
          <p:nvPr/>
        </p:nvSpPr>
        <p:spPr>
          <a:xfrm>
            <a:off x="4864100" y="4920256"/>
            <a:ext cx="2832142" cy="646331"/>
          </a:xfrm>
          <a:prstGeom prst="rect">
            <a:avLst/>
          </a:prstGeom>
          <a:noFill/>
        </p:spPr>
        <p:txBody>
          <a:bodyPr wrap="square" rtlCol="0">
            <a:spAutoFit/>
          </a:bodyPr>
          <a:lstStyle/>
          <a:p>
            <a:pPr marL="39688">
              <a:defRPr/>
            </a:pPr>
            <a:r>
              <a:rPr lang="en-US" b="1" dirty="0" err="1">
                <a:effectLst>
                  <a:outerShdw blurRad="38100" dist="38100" dir="2700000" algn="tl">
                    <a:srgbClr val="DDDDDD"/>
                  </a:outerShdw>
                </a:effectLst>
                <a:cs typeface="Gill Sans" charset="0"/>
              </a:rPr>
              <a:t>Stade</a:t>
            </a:r>
            <a:r>
              <a:rPr lang="en-US" b="1" dirty="0">
                <a:effectLst>
                  <a:outerShdw blurRad="38100" dist="38100" dir="2700000" algn="tl">
                    <a:srgbClr val="DDDDDD"/>
                  </a:outerShdw>
                </a:effectLst>
                <a:cs typeface="Gill Sans" charset="0"/>
              </a:rPr>
              <a:t> </a:t>
            </a:r>
            <a:r>
              <a:rPr lang="en-US" b="1" dirty="0" err="1" smtClean="0">
                <a:effectLst>
                  <a:outerShdw blurRad="38100" dist="38100" dir="2700000" algn="tl">
                    <a:srgbClr val="DDDDDD"/>
                  </a:outerShdw>
                </a:effectLst>
                <a:cs typeface="Gill Sans" charset="0"/>
              </a:rPr>
              <a:t>Vélodrome</a:t>
            </a:r>
            <a:r>
              <a:rPr lang="en-US" b="1" dirty="0" smtClean="0">
                <a:effectLst>
                  <a:outerShdw blurRad="38100" dist="38100" dir="2700000" algn="tl">
                    <a:srgbClr val="DDDDDD"/>
                  </a:outerShdw>
                </a:effectLst>
                <a:cs typeface="Gill Sans" charset="0"/>
              </a:rPr>
              <a:t> </a:t>
            </a:r>
            <a:r>
              <a:rPr lang="en-US" dirty="0" smtClean="0">
                <a:effectLst>
                  <a:outerShdw blurRad="38100" dist="38100" dir="2700000" algn="tl">
                    <a:srgbClr val="DDDDDD"/>
                  </a:outerShdw>
                </a:effectLst>
                <a:cs typeface="Gill Sans" charset="0"/>
              </a:rPr>
              <a:t>(</a:t>
            </a:r>
            <a:r>
              <a:rPr lang="en-US" dirty="0" err="1">
                <a:effectLst>
                  <a:outerShdw blurRad="38100" dist="38100" dir="2700000" algn="tl">
                    <a:srgbClr val="DDDDDD"/>
                  </a:outerShdw>
                </a:effectLst>
                <a:cs typeface="Gill Sans" charset="0"/>
              </a:rPr>
              <a:t>Olympique</a:t>
            </a:r>
            <a:r>
              <a:rPr lang="en-US" dirty="0">
                <a:effectLst>
                  <a:outerShdw blurRad="38100" dist="38100" dir="2700000" algn="tl">
                    <a:srgbClr val="DDDDDD"/>
                  </a:outerShdw>
                </a:effectLst>
                <a:cs typeface="Gill Sans" charset="0"/>
              </a:rPr>
              <a:t> de Marseille)</a:t>
            </a:r>
          </a:p>
        </p:txBody>
      </p:sp>
      <p:pic>
        <p:nvPicPr>
          <p:cNvPr id="16"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67980" y="1874838"/>
            <a:ext cx="3957924" cy="2970608"/>
          </a:xfrm>
          <a:prstGeom prst="rect">
            <a:avLst/>
          </a:prstGeom>
          <a:noFill/>
          <a:ln>
            <a:noFill/>
          </a:ln>
          <a:effectLst>
            <a:outerShdw blurRad="63500" dist="76199" dir="2700000" algn="ctr" rotWithShape="0">
              <a:schemeClr val="bg2">
                <a:alpha val="75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round/>
                <a:headEnd/>
                <a:tailEnd/>
              </a14:hiddenLine>
            </a:ext>
          </a:extLst>
        </p:spPr>
      </p:pic>
    </p:spTree>
    <p:extLst>
      <p:ext uri="{BB962C8B-B14F-4D97-AF65-F5344CB8AC3E}">
        <p14:creationId xmlns:p14="http://schemas.microsoft.com/office/powerpoint/2010/main" val="3966816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4"/>
          <p:cNvPicPr>
            <a:picLocks noChangeArrowheads="1"/>
          </p:cNvPicPr>
          <p:nvPr/>
        </p:nvPicPr>
        <p:blipFill rotWithShape="1">
          <a:blip r:embed="rId2">
            <a:extLst>
              <a:ext uri="{28A0092B-C50C-407E-A947-70E740481C1C}">
                <a14:useLocalDpi xmlns:a14="http://schemas.microsoft.com/office/drawing/2010/main" val="0"/>
              </a:ext>
            </a:extLst>
          </a:blip>
          <a:srcRect t="16257"/>
          <a:stretch/>
        </p:blipFill>
        <p:spPr bwMode="auto">
          <a:xfrm>
            <a:off x="4940300" y="1948742"/>
            <a:ext cx="3727276" cy="2343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round/>
                <a:headEnd/>
                <a:tailEnd/>
              </a14:hiddenLine>
            </a:ext>
          </a:extLst>
        </p:spPr>
      </p:pic>
      <p:sp>
        <p:nvSpPr>
          <p:cNvPr id="2" name="Title 1"/>
          <p:cNvSpPr>
            <a:spLocks noGrp="1"/>
          </p:cNvSpPr>
          <p:nvPr>
            <p:ph type="title"/>
          </p:nvPr>
        </p:nvSpPr>
        <p:spPr/>
        <p:txBody>
          <a:bodyPr/>
          <a:lstStyle/>
          <a:p>
            <a:r>
              <a:rPr lang="en-US" sz="3200" dirty="0" err="1" smtClean="0">
                <a:latin typeface="Arial Bold" charset="0"/>
                <a:ea typeface="ヒラギノ角ゴ ProN W3" charset="0"/>
                <a:cs typeface="Arial Bold" charset="0"/>
              </a:rPr>
              <a:t>Écoute</a:t>
            </a:r>
            <a:r>
              <a:rPr lang="en-US" sz="3200" dirty="0" smtClean="0">
                <a:latin typeface="Arial Bold" charset="0"/>
                <a:ea typeface="ヒラギノ角ゴ ProN W3" charset="0"/>
                <a:cs typeface="Arial Bold" charset="0"/>
              </a:rPr>
              <a:t> </a:t>
            </a:r>
            <a:r>
              <a:rPr lang="en-US" sz="3200" dirty="0">
                <a:latin typeface="Arial Bold" charset="0"/>
                <a:ea typeface="ヒラギノ角ゴ ProN W3" charset="0"/>
                <a:cs typeface="Arial Bold" charset="0"/>
              </a:rPr>
              <a:t>la </a:t>
            </a:r>
            <a:r>
              <a:rPr lang="en-US" sz="3200" dirty="0" err="1">
                <a:latin typeface="Arial Bold" charset="0"/>
                <a:ea typeface="ヒラギノ角ゴ ProN W3" charset="0"/>
                <a:cs typeface="Arial Bold" charset="0"/>
              </a:rPr>
              <a:t>prononciation</a:t>
            </a:r>
            <a:r>
              <a:rPr lang="en-US" sz="3200" dirty="0">
                <a:latin typeface="Arial Bold" charset="0"/>
                <a:ea typeface="ヒラギノ角ゴ ProN W3" charset="0"/>
                <a:cs typeface="Arial Bold" charset="0"/>
              </a:rPr>
              <a:t> </a:t>
            </a:r>
            <a:r>
              <a:rPr lang="en-US" sz="3200" dirty="0" smtClean="0">
                <a:latin typeface="Arial Bold" charset="0"/>
                <a:ea typeface="ヒラギノ角ゴ ProN W3" charset="0"/>
                <a:cs typeface="Arial Bold" charset="0"/>
              </a:rPr>
              <a:t>– 1</a:t>
            </a:r>
            <a:endParaRPr lang="en-US" sz="3200" dirty="0">
              <a:latin typeface="Arial Bold" charset="0"/>
              <a:ea typeface="ヒラギノ角ゴ ProN W3" charset="0"/>
              <a:cs typeface="Arial Bold" charset="0"/>
            </a:endParaRPr>
          </a:p>
        </p:txBody>
      </p:sp>
      <p:sp>
        <p:nvSpPr>
          <p:cNvPr id="10" name="TextBox 9"/>
          <p:cNvSpPr txBox="1"/>
          <p:nvPr/>
        </p:nvSpPr>
        <p:spPr>
          <a:xfrm>
            <a:off x="495300" y="1811338"/>
            <a:ext cx="546100" cy="369332"/>
          </a:xfrm>
          <a:prstGeom prst="rect">
            <a:avLst/>
          </a:prstGeom>
          <a:noFill/>
        </p:spPr>
        <p:txBody>
          <a:bodyPr wrap="square" rtlCol="0">
            <a:spAutoFit/>
          </a:bodyPr>
          <a:lstStyle/>
          <a:p>
            <a:pPr marL="39688">
              <a:defRPr/>
            </a:pPr>
            <a:r>
              <a:rPr lang="en-US" b="1" dirty="0" smtClean="0">
                <a:effectLst>
                  <a:outerShdw blurRad="38100" dist="38100" dir="2700000" algn="tl">
                    <a:srgbClr val="DDDDDD"/>
                  </a:outerShdw>
                </a:effectLst>
                <a:cs typeface="Gill Sans" charset="0"/>
              </a:rPr>
              <a:t>1</a:t>
            </a:r>
            <a:endParaRPr lang="en-US" b="1" dirty="0">
              <a:effectLst>
                <a:outerShdw blurRad="38100" dist="38100" dir="2700000" algn="tl">
                  <a:srgbClr val="DDDDDD"/>
                </a:outerShdw>
              </a:effectLst>
              <a:cs typeface="Gill Sans" charset="0"/>
            </a:endParaRPr>
          </a:p>
        </p:txBody>
      </p:sp>
      <p:pic>
        <p:nvPicPr>
          <p:cNvPr id="7" name="Picture 3"/>
          <p:cNvPicPr>
            <a:picLocks noChangeArrowheads="1"/>
          </p:cNvPicPr>
          <p:nvPr/>
        </p:nvPicPr>
        <p:blipFill rotWithShape="1">
          <a:blip r:embed="rId3">
            <a:extLst>
              <a:ext uri="{28A0092B-C50C-407E-A947-70E740481C1C}">
                <a14:useLocalDpi xmlns:a14="http://schemas.microsoft.com/office/drawing/2010/main" val="0"/>
              </a:ext>
            </a:extLst>
          </a:blip>
          <a:srcRect t="16430"/>
          <a:stretch/>
        </p:blipFill>
        <p:spPr bwMode="auto">
          <a:xfrm>
            <a:off x="1041400" y="1948742"/>
            <a:ext cx="3695328" cy="2313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round/>
                <a:headEnd/>
                <a:tailEnd/>
              </a14:hiddenLine>
            </a:ext>
          </a:extLst>
        </p:spPr>
      </p:pic>
      <p:pic>
        <p:nvPicPr>
          <p:cNvPr id="13" name="Picture 5"/>
          <p:cNvPicPr>
            <a:picLocks noChangeArrowheads="1"/>
          </p:cNvPicPr>
          <p:nvPr/>
        </p:nvPicPr>
        <p:blipFill rotWithShape="1">
          <a:blip r:embed="rId4">
            <a:extLst>
              <a:ext uri="{28A0092B-C50C-407E-A947-70E740481C1C}">
                <a14:useLocalDpi xmlns:a14="http://schemas.microsoft.com/office/drawing/2010/main" val="0"/>
              </a:ext>
            </a:extLst>
          </a:blip>
          <a:srcRect r="1918"/>
          <a:stretch/>
        </p:blipFill>
        <p:spPr bwMode="auto">
          <a:xfrm>
            <a:off x="1041400" y="4587796"/>
            <a:ext cx="3695328" cy="1439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round/>
                <a:headEnd/>
                <a:tailEnd/>
              </a14:hiddenLine>
            </a:ext>
          </a:extLst>
        </p:spPr>
      </p:pic>
      <p:pic>
        <p:nvPicPr>
          <p:cNvPr id="14" name="Picture 6"/>
          <p:cNvPicPr>
            <a:picLocks noChangeArrowheads="1"/>
          </p:cNvPicPr>
          <p:nvPr/>
        </p:nvPicPr>
        <p:blipFill rotWithShape="1">
          <a:blip r:embed="rId5">
            <a:extLst>
              <a:ext uri="{28A0092B-C50C-407E-A947-70E740481C1C}">
                <a14:useLocalDpi xmlns:a14="http://schemas.microsoft.com/office/drawing/2010/main" val="0"/>
              </a:ext>
            </a:extLst>
          </a:blip>
          <a:srcRect b="48468"/>
          <a:stretch/>
        </p:blipFill>
        <p:spPr bwMode="auto">
          <a:xfrm>
            <a:off x="4940300" y="4587796"/>
            <a:ext cx="3727524" cy="1439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round/>
                <a:headEnd/>
                <a:tailEnd/>
              </a14:hiddenLine>
            </a:ext>
          </a:extLst>
        </p:spPr>
      </p:pic>
      <p:sp>
        <p:nvSpPr>
          <p:cNvPr id="17" name="TextBox 16"/>
          <p:cNvSpPr txBox="1"/>
          <p:nvPr/>
        </p:nvSpPr>
        <p:spPr>
          <a:xfrm>
            <a:off x="495300" y="4498896"/>
            <a:ext cx="546100" cy="369332"/>
          </a:xfrm>
          <a:prstGeom prst="rect">
            <a:avLst/>
          </a:prstGeom>
          <a:noFill/>
        </p:spPr>
        <p:txBody>
          <a:bodyPr wrap="square" rtlCol="0">
            <a:spAutoFit/>
          </a:bodyPr>
          <a:lstStyle/>
          <a:p>
            <a:pPr marL="39688">
              <a:defRPr/>
            </a:pPr>
            <a:r>
              <a:rPr lang="en-US" b="1" dirty="0" smtClean="0">
                <a:effectLst>
                  <a:outerShdw blurRad="38100" dist="38100" dir="2700000" algn="tl">
                    <a:srgbClr val="DDDDDD"/>
                  </a:outerShdw>
                </a:effectLst>
                <a:cs typeface="Gill Sans" charset="0"/>
              </a:rPr>
              <a:t>2</a:t>
            </a:r>
            <a:endParaRPr lang="en-US" b="1" dirty="0">
              <a:effectLst>
                <a:outerShdw blurRad="38100" dist="38100" dir="2700000" algn="tl">
                  <a:srgbClr val="DDDDDD"/>
                </a:outerShdw>
              </a:effectLst>
              <a:cs typeface="Gill Sans" charset="0"/>
            </a:endParaRPr>
          </a:p>
        </p:txBody>
      </p:sp>
    </p:spTree>
    <p:extLst>
      <p:ext uri="{BB962C8B-B14F-4D97-AF65-F5344CB8AC3E}">
        <p14:creationId xmlns:p14="http://schemas.microsoft.com/office/powerpoint/2010/main" val="29063876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err="1">
                <a:latin typeface="Arial Bold" charset="0"/>
                <a:ea typeface="ヒラギノ角ゴ ProN W3" charset="0"/>
                <a:cs typeface="Arial Bold" charset="0"/>
              </a:rPr>
              <a:t>Prononciation</a:t>
            </a:r>
            <a:r>
              <a:rPr lang="en-US" sz="3200" dirty="0">
                <a:latin typeface="Arial Bold" charset="0"/>
                <a:ea typeface="ヒラギノ角ゴ ProN W3" charset="0"/>
                <a:cs typeface="Arial Bold" charset="0"/>
              </a:rPr>
              <a:t> </a:t>
            </a:r>
            <a:r>
              <a:rPr lang="en-US" sz="3200" dirty="0" smtClean="0">
                <a:latin typeface="Arial Bold" charset="0"/>
                <a:ea typeface="ヒラギノ角ゴ ProN W3" charset="0"/>
                <a:cs typeface="Arial Bold" charset="0"/>
              </a:rPr>
              <a:t>– </a:t>
            </a:r>
            <a:r>
              <a:rPr lang="en-US" sz="3200" dirty="0">
                <a:latin typeface="Arial Bold" charset="0"/>
                <a:ea typeface="ヒラギノ角ゴ ProN W3" charset="0"/>
                <a:cs typeface="Arial Bold" charset="0"/>
              </a:rPr>
              <a:t>2</a:t>
            </a:r>
          </a:p>
        </p:txBody>
      </p:sp>
      <p:sp>
        <p:nvSpPr>
          <p:cNvPr id="3" name="Content Placeholder 2"/>
          <p:cNvSpPr>
            <a:spLocks noGrp="1"/>
          </p:cNvSpPr>
          <p:nvPr>
            <p:ph idx="1"/>
          </p:nvPr>
        </p:nvSpPr>
        <p:spPr>
          <a:xfrm>
            <a:off x="723900" y="1789430"/>
            <a:ext cx="8915400" cy="4322764"/>
          </a:xfrm>
        </p:spPr>
        <p:txBody>
          <a:bodyPr>
            <a:normAutofit/>
          </a:bodyPr>
          <a:lstStyle/>
          <a:p>
            <a:pPr marL="0" lvl="1" indent="0" algn="just">
              <a:buSzPct val="125000"/>
              <a:buNone/>
            </a:pPr>
            <a:r>
              <a:rPr lang="en-US" dirty="0">
                <a:latin typeface="Arial" charset="0"/>
                <a:ea typeface="ＭＳ Ｐゴシック" charset="0"/>
                <a:cs typeface="ＭＳ Ｐゴシック" charset="0"/>
              </a:rPr>
              <a:t>1. </a:t>
            </a:r>
            <a:r>
              <a:rPr lang="en-US" dirty="0" smtClean="0">
                <a:latin typeface="Arial" charset="0"/>
                <a:ea typeface="ＭＳ Ｐゴシック" charset="0"/>
                <a:cs typeface="ＭＳ Ｐゴシック" charset="0"/>
              </a:rPr>
              <a:t>(</a:t>
            </a:r>
            <a:r>
              <a:rPr lang="en-US" dirty="0">
                <a:latin typeface="Arial" charset="0"/>
                <a:ea typeface="ＭＳ Ｐゴシック" charset="0"/>
                <a:cs typeface="ＭＳ Ｐゴシック" charset="0"/>
              </a:rPr>
              <a:t>a) </a:t>
            </a:r>
            <a:r>
              <a:rPr lang="en-US" dirty="0" smtClean="0">
                <a:latin typeface="Arial" charset="0"/>
                <a:ea typeface="ＭＳ Ｐゴシック" charset="0"/>
                <a:cs typeface="ＭＳ Ｐゴシック" charset="0"/>
              </a:rPr>
              <a:t> je </a:t>
            </a:r>
            <a:r>
              <a:rPr lang="en-US" dirty="0" err="1">
                <a:latin typeface="Arial" charset="0"/>
                <a:ea typeface="ＭＳ Ｐゴシック" charset="0"/>
                <a:cs typeface="ＭＳ Ｐゴシック" charset="0"/>
              </a:rPr>
              <a:t>joue</a:t>
            </a:r>
            <a:r>
              <a:rPr lang="en-US" dirty="0">
                <a:latin typeface="Arial" charset="0"/>
                <a:ea typeface="ＭＳ Ｐゴシック" charset="0"/>
                <a:cs typeface="ＭＳ Ｐゴシック" charset="0"/>
              </a:rPr>
              <a:t> au foot </a:t>
            </a:r>
          </a:p>
          <a:p>
            <a:pPr marL="0" lvl="1" indent="0" algn="just">
              <a:buSzPct val="125000"/>
              <a:buNone/>
            </a:pPr>
            <a:r>
              <a:rPr lang="en-US" dirty="0">
                <a:latin typeface="Arial" charset="0"/>
                <a:ea typeface="ＭＳ Ｐゴシック" charset="0"/>
                <a:cs typeface="ＭＳ Ｐゴシック" charset="0"/>
              </a:rPr>
              <a:t>    (b) </a:t>
            </a:r>
            <a:r>
              <a:rPr lang="en-US" dirty="0" smtClean="0">
                <a:latin typeface="Arial" charset="0"/>
                <a:ea typeface="ＭＳ Ｐゴシック" charset="0"/>
                <a:cs typeface="ＭＳ Ｐゴシック" charset="0"/>
              </a:rPr>
              <a:t> </a:t>
            </a:r>
            <a:r>
              <a:rPr lang="en-US" dirty="0" err="1" smtClean="0">
                <a:latin typeface="Arial" charset="0"/>
                <a:ea typeface="ＭＳ Ｐゴシック" charset="0"/>
                <a:cs typeface="ＭＳ Ｐゴシック" charset="0"/>
              </a:rPr>
              <a:t>j’</a:t>
            </a:r>
            <a:r>
              <a:rPr lang="en-US" altLang="ja-JP" dirty="0" err="1" smtClean="0">
                <a:latin typeface="Arial" charset="0"/>
                <a:ea typeface="ＭＳ Ｐゴシック" charset="0"/>
                <a:cs typeface="ＭＳ Ｐゴシック" charset="0"/>
              </a:rPr>
              <a:t>ai</a:t>
            </a:r>
            <a:r>
              <a:rPr lang="en-US" altLang="ja-JP" dirty="0" smtClean="0">
                <a:latin typeface="Arial" charset="0"/>
                <a:ea typeface="ＭＳ Ｐゴシック" charset="0"/>
                <a:cs typeface="ＭＳ Ｐゴシック" charset="0"/>
              </a:rPr>
              <a:t> </a:t>
            </a:r>
            <a:r>
              <a:rPr lang="en-US" altLang="ja-JP" dirty="0" err="1">
                <a:latin typeface="Arial" charset="0"/>
                <a:ea typeface="ＭＳ Ｐゴシック" charset="0"/>
                <a:cs typeface="ＭＳ Ｐゴシック" charset="0"/>
              </a:rPr>
              <a:t>joué</a:t>
            </a:r>
            <a:r>
              <a:rPr lang="en-US" altLang="ja-JP" dirty="0">
                <a:latin typeface="Arial" charset="0"/>
                <a:ea typeface="ＭＳ Ｐゴシック" charset="0"/>
                <a:cs typeface="ＭＳ Ｐゴシック" charset="0"/>
              </a:rPr>
              <a:t> au </a:t>
            </a:r>
            <a:r>
              <a:rPr lang="en-US" altLang="ja-JP" dirty="0" smtClean="0">
                <a:latin typeface="Arial" charset="0"/>
                <a:ea typeface="ＭＳ Ｐゴシック" charset="0"/>
                <a:cs typeface="ＭＳ Ｐゴシック" charset="0"/>
              </a:rPr>
              <a:t>foot</a:t>
            </a:r>
          </a:p>
          <a:p>
            <a:pPr marL="0" lvl="1" indent="0" algn="just">
              <a:buSzPct val="125000"/>
              <a:buNone/>
            </a:pPr>
            <a:endParaRPr lang="en-US" altLang="ja-JP" dirty="0">
              <a:latin typeface="Arial" charset="0"/>
              <a:ea typeface="ＭＳ Ｐゴシック" charset="0"/>
              <a:cs typeface="ＭＳ Ｐゴシック" charset="0"/>
            </a:endParaRPr>
          </a:p>
          <a:p>
            <a:pPr marL="0" lvl="1" indent="0" algn="just">
              <a:buSzPct val="125000"/>
              <a:buNone/>
            </a:pPr>
            <a:r>
              <a:rPr lang="en-US" dirty="0">
                <a:latin typeface="Arial" charset="0"/>
                <a:ea typeface="ＭＳ Ｐゴシック" charset="0"/>
                <a:cs typeface="ＭＳ Ｐゴシック" charset="0"/>
              </a:rPr>
              <a:t>2. </a:t>
            </a:r>
            <a:r>
              <a:rPr lang="en-US" dirty="0" smtClean="0">
                <a:latin typeface="Arial" charset="0"/>
                <a:ea typeface="ＭＳ Ｐゴシック" charset="0"/>
                <a:cs typeface="ＭＳ Ｐゴシック" charset="0"/>
              </a:rPr>
              <a:t>(</a:t>
            </a:r>
            <a:r>
              <a:rPr lang="en-US" dirty="0">
                <a:latin typeface="Arial" charset="0"/>
                <a:ea typeface="ＭＳ Ｐゴシック" charset="0"/>
                <a:cs typeface="ＭＳ Ｐゴシック" charset="0"/>
              </a:rPr>
              <a:t>a) </a:t>
            </a:r>
            <a:r>
              <a:rPr lang="en-US" dirty="0" smtClean="0">
                <a:latin typeface="Arial" charset="0"/>
                <a:ea typeface="ＭＳ Ｐゴシック" charset="0"/>
                <a:cs typeface="ＭＳ Ｐゴシック" charset="0"/>
              </a:rPr>
              <a:t> </a:t>
            </a:r>
            <a:r>
              <a:rPr lang="en-US" dirty="0" err="1" smtClean="0">
                <a:latin typeface="Arial" charset="0"/>
                <a:ea typeface="ＭＳ Ｐゴシック" charset="0"/>
                <a:cs typeface="ＭＳ Ｐゴシック" charset="0"/>
              </a:rPr>
              <a:t>schon</a:t>
            </a:r>
            <a:endParaRPr lang="en-US" dirty="0">
              <a:latin typeface="Arial" charset="0"/>
              <a:ea typeface="ＭＳ Ｐゴシック" charset="0"/>
              <a:cs typeface="ＭＳ Ｐゴシック" charset="0"/>
            </a:endParaRPr>
          </a:p>
          <a:p>
            <a:pPr marL="0" lvl="1" indent="0" algn="just">
              <a:buSzPct val="125000"/>
              <a:buNone/>
            </a:pPr>
            <a:r>
              <a:rPr lang="en-US" dirty="0">
                <a:latin typeface="Arial" charset="0"/>
                <a:ea typeface="ＭＳ Ｐゴシック" charset="0"/>
                <a:cs typeface="ＭＳ Ｐゴシック" charset="0"/>
              </a:rPr>
              <a:t>    (b) </a:t>
            </a:r>
            <a:r>
              <a:rPr lang="en-US" dirty="0" smtClean="0">
                <a:latin typeface="Arial" charset="0"/>
                <a:ea typeface="ＭＳ Ｐゴシック" charset="0"/>
                <a:cs typeface="ＭＳ Ｐゴシック" charset="0"/>
              </a:rPr>
              <a:t> </a:t>
            </a:r>
            <a:r>
              <a:rPr lang="en-US" dirty="0" err="1" smtClean="0">
                <a:latin typeface="Arial" charset="0"/>
                <a:ea typeface="ＭＳ Ｐゴシック" charset="0"/>
                <a:cs typeface="ＭＳ Ｐゴシック" charset="0"/>
              </a:rPr>
              <a:t>schön</a:t>
            </a:r>
            <a:endParaRPr lang="en-US" dirty="0" smtClean="0">
              <a:latin typeface="Arial" charset="0"/>
              <a:ea typeface="ＭＳ Ｐゴシック" charset="0"/>
              <a:cs typeface="ＭＳ Ｐゴシック" charset="0"/>
            </a:endParaRPr>
          </a:p>
          <a:p>
            <a:pPr marL="0" lvl="1" indent="0" algn="just">
              <a:buSzPct val="125000"/>
              <a:buNone/>
            </a:pPr>
            <a:endParaRPr lang="en-US" dirty="0">
              <a:latin typeface="Arial" charset="0"/>
              <a:ea typeface="ＭＳ Ｐゴシック" charset="0"/>
              <a:cs typeface="ＭＳ Ｐゴシック" charset="0"/>
            </a:endParaRPr>
          </a:p>
          <a:p>
            <a:pPr marL="0" lvl="1" indent="0" algn="just">
              <a:buSzPct val="125000"/>
              <a:buNone/>
            </a:pPr>
            <a:r>
              <a:rPr lang="en-US" dirty="0">
                <a:latin typeface="Arial" charset="0"/>
                <a:ea typeface="ＭＳ Ｐゴシック" charset="0"/>
                <a:cs typeface="ＭＳ Ｐゴシック" charset="0"/>
              </a:rPr>
              <a:t>3. </a:t>
            </a:r>
            <a:r>
              <a:rPr lang="en-US" dirty="0" smtClean="0">
                <a:latin typeface="Arial" charset="0"/>
                <a:ea typeface="ＭＳ Ｐゴシック" charset="0"/>
                <a:cs typeface="ＭＳ Ｐゴシック" charset="0"/>
              </a:rPr>
              <a:t>(</a:t>
            </a:r>
            <a:r>
              <a:rPr lang="en-US" dirty="0">
                <a:latin typeface="Arial" charset="0"/>
                <a:ea typeface="ＭＳ Ｐゴシック" charset="0"/>
                <a:cs typeface="ＭＳ Ｐゴシック" charset="0"/>
              </a:rPr>
              <a:t>a) </a:t>
            </a:r>
            <a:r>
              <a:rPr lang="en-US" dirty="0" smtClean="0">
                <a:latin typeface="Arial" charset="0"/>
                <a:ea typeface="ＭＳ Ｐゴシック" charset="0"/>
                <a:cs typeface="ＭＳ Ｐゴシック" charset="0"/>
              </a:rPr>
              <a:t> </a:t>
            </a:r>
            <a:r>
              <a:rPr lang="en-US" dirty="0" err="1" smtClean="0">
                <a:latin typeface="Arial" charset="0"/>
                <a:ea typeface="ＭＳ Ｐゴシック" charset="0"/>
                <a:cs typeface="ＭＳ Ｐゴシック" charset="0"/>
              </a:rPr>
              <a:t>pero</a:t>
            </a:r>
            <a:endParaRPr lang="en-US" dirty="0">
              <a:latin typeface="Arial" charset="0"/>
              <a:ea typeface="ＭＳ Ｐゴシック" charset="0"/>
              <a:cs typeface="ＭＳ Ｐゴシック" charset="0"/>
            </a:endParaRPr>
          </a:p>
          <a:p>
            <a:pPr marL="0" lvl="1" indent="0" algn="just">
              <a:buSzPct val="125000"/>
              <a:buNone/>
            </a:pPr>
            <a:r>
              <a:rPr lang="en-US" dirty="0">
                <a:latin typeface="Arial" charset="0"/>
                <a:ea typeface="ＭＳ Ｐゴシック" charset="0"/>
                <a:cs typeface="ＭＳ Ｐゴシック" charset="0"/>
              </a:rPr>
              <a:t>    (b) </a:t>
            </a:r>
            <a:r>
              <a:rPr lang="en-US" dirty="0" smtClean="0">
                <a:latin typeface="Arial" charset="0"/>
                <a:ea typeface="ＭＳ Ｐゴシック" charset="0"/>
                <a:cs typeface="ＭＳ Ｐゴシック" charset="0"/>
              </a:rPr>
              <a:t> </a:t>
            </a:r>
            <a:r>
              <a:rPr lang="en-US" dirty="0" err="1" smtClean="0">
                <a:latin typeface="Arial" charset="0"/>
                <a:ea typeface="ＭＳ Ｐゴシック" charset="0"/>
                <a:cs typeface="ＭＳ Ｐゴシック" charset="0"/>
              </a:rPr>
              <a:t>perro</a:t>
            </a:r>
            <a:endParaRPr lang="en-US" dirty="0">
              <a:latin typeface="Arial" charset="0"/>
              <a:ea typeface="ＭＳ Ｐゴシック" charset="0"/>
              <a:cs typeface="ＭＳ Ｐゴシック" charset="0"/>
            </a:endParaRPr>
          </a:p>
        </p:txBody>
      </p:sp>
    </p:spTree>
    <p:extLst>
      <p:ext uri="{BB962C8B-B14F-4D97-AF65-F5344CB8AC3E}">
        <p14:creationId xmlns:p14="http://schemas.microsoft.com/office/powerpoint/2010/main" val="233695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charset="0"/>
                <a:ea typeface="ＭＳ Ｐゴシック" charset="0"/>
                <a:cs typeface="ＭＳ Ｐゴシック" charset="0"/>
                <a:sym typeface="Arial Bold" charset="0"/>
              </a:rPr>
              <a:t>Anticipation Bingo</a:t>
            </a:r>
            <a:endParaRPr lang="en-US" b="1" dirty="0"/>
          </a:p>
        </p:txBody>
      </p:sp>
      <p:sp>
        <p:nvSpPr>
          <p:cNvPr id="3" name="Content Placeholder 2"/>
          <p:cNvSpPr>
            <a:spLocks noGrp="1"/>
          </p:cNvSpPr>
          <p:nvPr>
            <p:ph idx="1"/>
          </p:nvPr>
        </p:nvSpPr>
        <p:spPr>
          <a:xfrm>
            <a:off x="495300" y="1803400"/>
            <a:ext cx="8915400" cy="4322764"/>
          </a:xfrm>
        </p:spPr>
        <p:txBody>
          <a:bodyPr>
            <a:normAutofit/>
          </a:bodyPr>
          <a:lstStyle/>
          <a:p>
            <a:pPr marL="0" indent="0">
              <a:buNone/>
            </a:pPr>
            <a:r>
              <a:rPr lang="en-US" sz="2200" dirty="0">
                <a:solidFill>
                  <a:schemeClr val="tx1"/>
                </a:solidFill>
                <a:latin typeface="Arial" charset="0"/>
                <a:ea typeface="ヒラギノ角ゴ ProN W3" charset="0"/>
                <a:cs typeface="Arial" charset="0"/>
                <a:sym typeface="Arial" charset="0"/>
              </a:rPr>
              <a:t>You will hear </a:t>
            </a:r>
            <a:r>
              <a:rPr lang="en-US" sz="2200" b="1" dirty="0">
                <a:solidFill>
                  <a:schemeClr val="accent6">
                    <a:lumMod val="75000"/>
                  </a:schemeClr>
                </a:solidFill>
                <a:latin typeface="Handwriting - Dakota" charset="0"/>
                <a:ea typeface="ヒラギノ角ゴ ProN W3" charset="0"/>
                <a:cs typeface="Handwriting - Dakota" charset="0"/>
                <a:sym typeface="Arial" charset="0"/>
              </a:rPr>
              <a:t>[insert brief nature of listening clip from either speech recording or video clip]</a:t>
            </a:r>
            <a:endParaRPr lang="en-US" sz="2200" b="1" dirty="0">
              <a:solidFill>
                <a:schemeClr val="accent6">
                  <a:lumMod val="75000"/>
                </a:schemeClr>
              </a:solidFill>
              <a:latin typeface="Arial Bold Italic" charset="0"/>
              <a:ea typeface="ヒラギノ角ゴ ProN W6" charset="0"/>
              <a:cs typeface="ヒラギノ角ゴ ProN W6" charset="0"/>
              <a:sym typeface="Arial Bold Italic" charset="0"/>
            </a:endParaRPr>
          </a:p>
          <a:p>
            <a:pPr marL="0" indent="0">
              <a:buNone/>
            </a:pPr>
            <a:r>
              <a:rPr lang="en-US" sz="2200" dirty="0">
                <a:solidFill>
                  <a:schemeClr val="tx1"/>
                </a:solidFill>
                <a:latin typeface="Arial" charset="0"/>
                <a:ea typeface="ヒラギノ角ゴ ProN W3" charset="0"/>
                <a:cs typeface="Arial" charset="0"/>
                <a:sym typeface="Arial" charset="0"/>
              </a:rPr>
              <a:t>Jot down 10 words in </a:t>
            </a:r>
            <a:r>
              <a:rPr lang="en-US" sz="2200" b="1" dirty="0">
                <a:solidFill>
                  <a:srgbClr val="E46C0A"/>
                </a:solidFill>
                <a:latin typeface="Handwriting - Dakota" charset="0"/>
                <a:ea typeface="ヒラギノ角ゴ ProN W3" charset="0"/>
                <a:cs typeface="Handwriting - Dakota" charset="0"/>
                <a:sym typeface="Arial" charset="0"/>
              </a:rPr>
              <a:t>[e.g. French / German / Spanish] </a:t>
            </a:r>
            <a:r>
              <a:rPr lang="en-US" sz="2200" dirty="0">
                <a:solidFill>
                  <a:srgbClr val="E46C0A"/>
                </a:solidFill>
                <a:latin typeface="Arial" charset="0"/>
                <a:ea typeface="ヒラギノ角ゴ ProN W3" charset="0"/>
                <a:cs typeface="Arial" charset="0"/>
                <a:sym typeface="Arial" charset="0"/>
              </a:rPr>
              <a:t> </a:t>
            </a:r>
            <a:r>
              <a:rPr lang="en-US" sz="2200" dirty="0">
                <a:solidFill>
                  <a:schemeClr val="tx1"/>
                </a:solidFill>
                <a:latin typeface="Arial" charset="0"/>
                <a:ea typeface="ヒラギノ角ゴ ProN W3" charset="0"/>
                <a:cs typeface="Arial" charset="0"/>
                <a:sym typeface="Arial" charset="0"/>
              </a:rPr>
              <a:t>which you think you will hear (in English if you do not know the target language or work in a pair with somebody who does). The person / pair who correctly anticipates the most words out of their 10 is the winner.</a:t>
            </a:r>
          </a:p>
          <a:p>
            <a:pPr marL="0" indent="0">
              <a:buNone/>
            </a:pPr>
            <a:r>
              <a:rPr lang="en-US" sz="2200" b="1" dirty="0">
                <a:solidFill>
                  <a:srgbClr val="E46C0A"/>
                </a:solidFill>
                <a:latin typeface="Handwriting - Dakota" charset="0"/>
                <a:ea typeface="ヒラギノ角ゴ ProN W3" charset="0"/>
                <a:cs typeface="Handwriting - Dakota" charset="0"/>
                <a:sym typeface="Arial" charset="0"/>
              </a:rPr>
              <a:t>[hyperlink to audio / video clip]</a:t>
            </a:r>
          </a:p>
        </p:txBody>
      </p:sp>
    </p:spTree>
    <p:extLst>
      <p:ext uri="{BB962C8B-B14F-4D97-AF65-F5344CB8AC3E}">
        <p14:creationId xmlns:p14="http://schemas.microsoft.com/office/powerpoint/2010/main" val="3648957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charset="0"/>
                <a:ea typeface="ヒラギノ角ゴ ProN W3" charset="0"/>
                <a:cs typeface="Arial" charset="0"/>
                <a:sym typeface="Arial" charset="0"/>
              </a:rPr>
              <a:t>Variety</a:t>
            </a:r>
            <a:endParaRPr lang="en-US" b="1" dirty="0"/>
          </a:p>
        </p:txBody>
      </p:sp>
      <p:sp>
        <p:nvSpPr>
          <p:cNvPr id="4" name="Content Placeholder 2"/>
          <p:cNvSpPr txBox="1">
            <a:spLocks/>
          </p:cNvSpPr>
          <p:nvPr/>
        </p:nvSpPr>
        <p:spPr>
          <a:xfrm>
            <a:off x="5231128" y="1992086"/>
            <a:ext cx="3544309" cy="450849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600" kern="1200">
                <a:solidFill>
                  <a:srgbClr val="B34A22"/>
                </a:solidFill>
                <a:latin typeface="Arial"/>
                <a:ea typeface="+mn-ea"/>
                <a:cs typeface="+mn-cs"/>
              </a:defRPr>
            </a:lvl1pPr>
            <a:lvl2pPr marL="742950" indent="-285750" algn="l" defTabSz="457200" rtl="0" eaLnBrk="1" latinLnBrk="0" hangingPunct="1">
              <a:spcBef>
                <a:spcPct val="20000"/>
              </a:spcBef>
              <a:buFont typeface="Arial"/>
              <a:buChar char="–"/>
              <a:defRPr sz="2400" kern="1200">
                <a:solidFill>
                  <a:schemeClr val="tx1"/>
                </a:solidFill>
                <a:latin typeface="Arial"/>
                <a:ea typeface="+mn-ea"/>
                <a:cs typeface="+mn-cs"/>
              </a:defRPr>
            </a:lvl2pPr>
            <a:lvl3pPr marL="1143000" indent="-228600" algn="l" defTabSz="457200" rtl="0" eaLnBrk="1" latinLnBrk="0" hangingPunct="1">
              <a:spcBef>
                <a:spcPct val="20000"/>
              </a:spcBef>
              <a:buFont typeface="Arial"/>
              <a:buChar char="•"/>
              <a:defRPr sz="2200" kern="1200">
                <a:solidFill>
                  <a:schemeClr val="tx1"/>
                </a:solidFill>
                <a:latin typeface="Arial"/>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Arial"/>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800" b="1" dirty="0" smtClean="0">
                <a:latin typeface="Arial Bold" charset="0"/>
                <a:ea typeface="ヒラギノ角ゴ ProN W3" charset="0"/>
                <a:cs typeface="Arial Bold" charset="0"/>
                <a:sym typeface="Arial Bold" charset="0"/>
              </a:rPr>
              <a:t>Outputs</a:t>
            </a:r>
            <a:endParaRPr lang="en-US" sz="1800" b="1" dirty="0">
              <a:latin typeface="Arial Bold" charset="0"/>
              <a:ea typeface="ヒラギノ角ゴ ProN W3" charset="0"/>
              <a:cs typeface="Arial Bold" charset="0"/>
              <a:sym typeface="Arial Bold" charset="0"/>
            </a:endParaRPr>
          </a:p>
          <a:p>
            <a:pPr marL="177800" indent="-177800">
              <a:buClr>
                <a:srgbClr val="000000"/>
              </a:buClr>
              <a:buSzPct val="60000"/>
              <a:buFont typeface="Arial" charset="0"/>
              <a:buChar char="✓"/>
              <a:defRPr/>
            </a:pPr>
            <a:r>
              <a:rPr lang="en-US" sz="1800" dirty="0" smtClean="0">
                <a:solidFill>
                  <a:srgbClr val="000000"/>
                </a:solidFill>
                <a:latin typeface="Arial" charset="0"/>
                <a:ea typeface="ヒラギノ角ゴ ProN W3" charset="0"/>
                <a:cs typeface="Arial" charset="0"/>
                <a:sym typeface="Arial" charset="0"/>
              </a:rPr>
              <a:t>Emotional </a:t>
            </a:r>
            <a:r>
              <a:rPr lang="en-US" sz="1800" dirty="0">
                <a:solidFill>
                  <a:srgbClr val="000000"/>
                </a:solidFill>
                <a:latin typeface="Arial" charset="0"/>
                <a:ea typeface="ヒラギノ角ゴ ProN W3" charset="0"/>
                <a:cs typeface="Arial" charset="0"/>
                <a:sym typeface="Arial" charset="0"/>
              </a:rPr>
              <a:t>response or opinion</a:t>
            </a:r>
          </a:p>
          <a:p>
            <a:pPr marL="177800" indent="-177800">
              <a:buClr>
                <a:srgbClr val="000000"/>
              </a:buClr>
              <a:buSzPct val="60000"/>
              <a:buFont typeface="Arial" charset="0"/>
              <a:buChar char="✓"/>
              <a:defRPr/>
            </a:pPr>
            <a:r>
              <a:rPr lang="en-US" sz="1800" dirty="0">
                <a:solidFill>
                  <a:srgbClr val="000000"/>
                </a:solidFill>
                <a:latin typeface="Arial" charset="0"/>
                <a:ea typeface="ヒラギノ角ゴ ProN W3" charset="0"/>
                <a:cs typeface="Arial" charset="0"/>
                <a:sym typeface="Arial" charset="0"/>
              </a:rPr>
              <a:t>Physical response / ordering</a:t>
            </a:r>
          </a:p>
          <a:p>
            <a:pPr marL="177800" indent="-177800">
              <a:buClr>
                <a:srgbClr val="000000"/>
              </a:buClr>
              <a:buSzPct val="60000"/>
              <a:buFont typeface="Arial" charset="0"/>
              <a:buChar char="✓"/>
              <a:defRPr/>
            </a:pPr>
            <a:r>
              <a:rPr lang="en-US" sz="1800" dirty="0">
                <a:solidFill>
                  <a:srgbClr val="000000"/>
                </a:solidFill>
                <a:latin typeface="Arial" charset="0"/>
                <a:ea typeface="ヒラギノ角ゴ ProN W3" charset="0"/>
                <a:cs typeface="Arial" charset="0"/>
                <a:sym typeface="Arial" charset="0"/>
              </a:rPr>
              <a:t>Spoken </a:t>
            </a:r>
            <a:r>
              <a:rPr lang="en-US" sz="1800" dirty="0" smtClean="0">
                <a:solidFill>
                  <a:srgbClr val="000000"/>
                </a:solidFill>
                <a:latin typeface="Arial" charset="0"/>
                <a:ea typeface="ヒラギノ角ゴ ProN W3" charset="0"/>
                <a:cs typeface="Arial" charset="0"/>
                <a:sym typeface="Arial" charset="0"/>
              </a:rPr>
              <a:t>response </a:t>
            </a:r>
            <a:endParaRPr lang="en-US" sz="1800" dirty="0">
              <a:solidFill>
                <a:srgbClr val="000000"/>
              </a:solidFill>
              <a:latin typeface="Arial" charset="0"/>
              <a:ea typeface="ヒラギノ角ゴ ProN W3" charset="0"/>
              <a:cs typeface="Arial" charset="0"/>
              <a:sym typeface="Arial" charset="0"/>
            </a:endParaRPr>
          </a:p>
          <a:p>
            <a:pPr marL="177800" indent="-177800">
              <a:buClr>
                <a:srgbClr val="000000"/>
              </a:buClr>
              <a:buSzPct val="60000"/>
              <a:buFont typeface="Arial" charset="0"/>
              <a:buChar char="✓"/>
              <a:defRPr/>
            </a:pPr>
            <a:r>
              <a:rPr lang="en-US" sz="1800" dirty="0">
                <a:solidFill>
                  <a:srgbClr val="000000"/>
                </a:solidFill>
                <a:latin typeface="Arial" charset="0"/>
                <a:ea typeface="ヒラギノ角ゴ ProN W3" charset="0"/>
                <a:cs typeface="Arial" charset="0"/>
                <a:sym typeface="Arial" charset="0"/>
              </a:rPr>
              <a:t>Hands up / stand up when...</a:t>
            </a:r>
          </a:p>
          <a:p>
            <a:pPr marL="177800" indent="-177800">
              <a:buClr>
                <a:srgbClr val="000000"/>
              </a:buClr>
              <a:buSzPct val="60000"/>
              <a:buFont typeface="Arial" charset="0"/>
              <a:buChar char="✓"/>
              <a:defRPr/>
            </a:pPr>
            <a:r>
              <a:rPr lang="en-US" sz="1800" dirty="0">
                <a:solidFill>
                  <a:srgbClr val="000000"/>
                </a:solidFill>
                <a:latin typeface="Arial" charset="0"/>
                <a:ea typeface="ヒラギノ角ゴ ProN W3" charset="0"/>
                <a:cs typeface="Arial" charset="0"/>
                <a:sym typeface="Arial" charset="0"/>
              </a:rPr>
              <a:t>Gist comprehension</a:t>
            </a:r>
          </a:p>
          <a:p>
            <a:pPr marL="177800" indent="-177800">
              <a:buClr>
                <a:srgbClr val="000000"/>
              </a:buClr>
              <a:buSzPct val="60000"/>
              <a:buFont typeface="Arial" charset="0"/>
              <a:buChar char="✓"/>
              <a:defRPr/>
            </a:pPr>
            <a:r>
              <a:rPr lang="en-US" sz="1800" dirty="0">
                <a:solidFill>
                  <a:srgbClr val="000000"/>
                </a:solidFill>
                <a:latin typeface="Arial" charset="0"/>
                <a:ea typeface="ヒラギノ角ゴ ProN W3" charset="0"/>
                <a:cs typeface="Arial" charset="0"/>
                <a:sym typeface="Arial" charset="0"/>
              </a:rPr>
              <a:t>Note factual details</a:t>
            </a:r>
          </a:p>
          <a:p>
            <a:pPr marL="177800" indent="-177800">
              <a:buClr>
                <a:srgbClr val="000000"/>
              </a:buClr>
              <a:buSzPct val="60000"/>
              <a:buFont typeface="Arial" charset="0"/>
              <a:buChar char="✓"/>
              <a:defRPr/>
            </a:pPr>
            <a:r>
              <a:rPr lang="en-US" sz="1800" dirty="0">
                <a:solidFill>
                  <a:srgbClr val="000000"/>
                </a:solidFill>
                <a:latin typeface="Arial" charset="0"/>
                <a:ea typeface="ヒラギノ角ゴ ProN W3" charset="0"/>
                <a:cs typeface="Arial" charset="0"/>
                <a:sym typeface="Arial" charset="0"/>
              </a:rPr>
              <a:t>Inference </a:t>
            </a:r>
            <a:r>
              <a:rPr lang="en-US" sz="1800" dirty="0" smtClean="0">
                <a:solidFill>
                  <a:srgbClr val="000000"/>
                </a:solidFill>
                <a:latin typeface="Arial" charset="0"/>
                <a:ea typeface="ヒラギノ角ゴ ProN W3" charset="0"/>
                <a:cs typeface="Arial" charset="0"/>
                <a:sym typeface="Arial" charset="0"/>
              </a:rPr>
              <a:t>and </a:t>
            </a:r>
            <a:r>
              <a:rPr lang="en-US" sz="1800" dirty="0">
                <a:solidFill>
                  <a:srgbClr val="000000"/>
                </a:solidFill>
                <a:latin typeface="Arial" charset="0"/>
                <a:ea typeface="ヒラギノ角ゴ ProN W3" charset="0"/>
                <a:cs typeface="Arial" charset="0"/>
                <a:sym typeface="Arial" charset="0"/>
              </a:rPr>
              <a:t>deduction</a:t>
            </a:r>
          </a:p>
          <a:p>
            <a:pPr marL="177800" indent="-177800">
              <a:buClr>
                <a:srgbClr val="000000"/>
              </a:buClr>
              <a:buSzPct val="60000"/>
              <a:buFont typeface="Arial" charset="0"/>
              <a:buChar char="✓"/>
              <a:defRPr/>
            </a:pPr>
            <a:r>
              <a:rPr lang="en-US" sz="1800" dirty="0">
                <a:solidFill>
                  <a:srgbClr val="000000"/>
                </a:solidFill>
                <a:latin typeface="Arial" charset="0"/>
                <a:ea typeface="ヒラギノ角ゴ ProN W3" charset="0"/>
                <a:cs typeface="Arial" charset="0"/>
                <a:sym typeface="Arial" charset="0"/>
              </a:rPr>
              <a:t>Pair work</a:t>
            </a:r>
          </a:p>
          <a:p>
            <a:pPr marL="177800" indent="-177800">
              <a:buClr>
                <a:srgbClr val="000000"/>
              </a:buClr>
              <a:buSzPct val="60000"/>
              <a:buFont typeface="Arial" charset="0"/>
              <a:buChar char="✓"/>
              <a:defRPr/>
            </a:pPr>
            <a:r>
              <a:rPr lang="en-US" sz="1800" dirty="0">
                <a:solidFill>
                  <a:srgbClr val="000000"/>
                </a:solidFill>
                <a:latin typeface="Arial" charset="0"/>
                <a:ea typeface="ヒラギノ角ゴ ProN W3" charset="0"/>
                <a:cs typeface="Arial" charset="0"/>
                <a:sym typeface="Arial" charset="0"/>
              </a:rPr>
              <a:t>Produce play / writing etc.</a:t>
            </a:r>
          </a:p>
        </p:txBody>
      </p:sp>
      <p:sp>
        <p:nvSpPr>
          <p:cNvPr id="6" name="Content Placeholder 2"/>
          <p:cNvSpPr txBox="1">
            <a:spLocks/>
          </p:cNvSpPr>
          <p:nvPr/>
        </p:nvSpPr>
        <p:spPr>
          <a:xfrm>
            <a:off x="884101" y="1955800"/>
            <a:ext cx="3544309" cy="450849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600" kern="1200">
                <a:solidFill>
                  <a:srgbClr val="B34A22"/>
                </a:solidFill>
                <a:latin typeface="Arial"/>
                <a:ea typeface="+mn-ea"/>
                <a:cs typeface="+mn-cs"/>
              </a:defRPr>
            </a:lvl1pPr>
            <a:lvl2pPr marL="742950" indent="-285750" algn="l" defTabSz="457200" rtl="0" eaLnBrk="1" latinLnBrk="0" hangingPunct="1">
              <a:spcBef>
                <a:spcPct val="20000"/>
              </a:spcBef>
              <a:buFont typeface="Arial"/>
              <a:buChar char="–"/>
              <a:defRPr sz="2400" kern="1200">
                <a:solidFill>
                  <a:schemeClr val="tx1"/>
                </a:solidFill>
                <a:latin typeface="Arial"/>
                <a:ea typeface="+mn-ea"/>
                <a:cs typeface="+mn-cs"/>
              </a:defRPr>
            </a:lvl2pPr>
            <a:lvl3pPr marL="1143000" indent="-228600" algn="l" defTabSz="457200" rtl="0" eaLnBrk="1" latinLnBrk="0" hangingPunct="1">
              <a:spcBef>
                <a:spcPct val="20000"/>
              </a:spcBef>
              <a:buFont typeface="Arial"/>
              <a:buChar char="•"/>
              <a:defRPr sz="2200" kern="1200">
                <a:solidFill>
                  <a:schemeClr val="tx1"/>
                </a:solidFill>
                <a:latin typeface="Arial"/>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Arial"/>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800" b="1" dirty="0" smtClean="0">
                <a:latin typeface="Arial Bold" charset="0"/>
                <a:ea typeface="ヒラギノ角ゴ ProN W3" charset="0"/>
                <a:cs typeface="Arial Bold" charset="0"/>
                <a:sym typeface="Arial Bold" charset="0"/>
              </a:rPr>
              <a:t>Inputs</a:t>
            </a:r>
            <a:endParaRPr lang="en-US" sz="1800" b="1" dirty="0">
              <a:latin typeface="Arial Bold" charset="0"/>
              <a:ea typeface="ヒラギノ角ゴ ProN W3" charset="0"/>
              <a:cs typeface="Arial Bold" charset="0"/>
              <a:sym typeface="Arial Bold" charset="0"/>
            </a:endParaRPr>
          </a:p>
          <a:p>
            <a:pPr marL="177800" indent="-177800">
              <a:buClr>
                <a:srgbClr val="000000"/>
              </a:buClr>
              <a:buSzPct val="60000"/>
              <a:buFont typeface="Arial" charset="0"/>
              <a:buChar char="✓"/>
              <a:defRPr/>
            </a:pPr>
            <a:r>
              <a:rPr lang="en-US" sz="1800" dirty="0" smtClean="0">
                <a:solidFill>
                  <a:srgbClr val="000000"/>
                </a:solidFill>
                <a:latin typeface="Arial" charset="0"/>
                <a:ea typeface="ヒラギノ角ゴ ProN W3" charset="0"/>
                <a:cs typeface="Arial" charset="0"/>
                <a:sym typeface="Arial" charset="0"/>
              </a:rPr>
              <a:t>Video</a:t>
            </a:r>
            <a:endParaRPr lang="en-US" sz="1800" dirty="0">
              <a:solidFill>
                <a:srgbClr val="000000"/>
              </a:solidFill>
              <a:latin typeface="Arial" charset="0"/>
              <a:ea typeface="ヒラギノ角ゴ ProN W3" charset="0"/>
              <a:cs typeface="Arial" charset="0"/>
              <a:sym typeface="Arial" charset="0"/>
            </a:endParaRPr>
          </a:p>
          <a:p>
            <a:pPr marL="177800" indent="-177800">
              <a:buClr>
                <a:srgbClr val="000000"/>
              </a:buClr>
              <a:buSzPct val="60000"/>
              <a:buFont typeface="Arial" charset="0"/>
              <a:buChar char="✓"/>
              <a:defRPr/>
            </a:pPr>
            <a:r>
              <a:rPr lang="en-US" sz="1800" dirty="0" smtClean="0">
                <a:solidFill>
                  <a:srgbClr val="000000"/>
                </a:solidFill>
                <a:latin typeface="Arial" charset="0"/>
                <a:ea typeface="ヒラギノ角ゴ ProN W3" charset="0"/>
                <a:cs typeface="Arial" charset="0"/>
                <a:sym typeface="Arial" charset="0"/>
              </a:rPr>
              <a:t>Songs</a:t>
            </a:r>
            <a:endParaRPr lang="en-US" sz="1800" dirty="0">
              <a:solidFill>
                <a:srgbClr val="000000"/>
              </a:solidFill>
              <a:latin typeface="Arial" charset="0"/>
              <a:ea typeface="ヒラギノ角ゴ ProN W3" charset="0"/>
              <a:cs typeface="Arial" charset="0"/>
              <a:sym typeface="Arial" charset="0"/>
            </a:endParaRPr>
          </a:p>
          <a:p>
            <a:pPr marL="177800" indent="-177800">
              <a:buClr>
                <a:srgbClr val="000000"/>
              </a:buClr>
              <a:buSzPct val="60000"/>
              <a:buFont typeface="Arial" charset="0"/>
              <a:buChar char="✓"/>
              <a:defRPr/>
            </a:pPr>
            <a:r>
              <a:rPr lang="en-US" sz="1800" dirty="0" smtClean="0">
                <a:solidFill>
                  <a:srgbClr val="000000"/>
                </a:solidFill>
                <a:latin typeface="Arial" charset="0"/>
                <a:ea typeface="ヒラギノ角ゴ ProN W3" charset="0"/>
                <a:cs typeface="Arial" charset="0"/>
                <a:sym typeface="Arial" charset="0"/>
              </a:rPr>
              <a:t>Radio </a:t>
            </a:r>
            <a:endParaRPr lang="en-US" sz="1800" dirty="0">
              <a:solidFill>
                <a:srgbClr val="000000"/>
              </a:solidFill>
              <a:latin typeface="Arial" charset="0"/>
              <a:ea typeface="ヒラギノ角ゴ ProN W3" charset="0"/>
              <a:cs typeface="Arial" charset="0"/>
              <a:sym typeface="Arial" charset="0"/>
            </a:endParaRPr>
          </a:p>
          <a:p>
            <a:pPr marL="177800" indent="-177800">
              <a:buClr>
                <a:srgbClr val="000000"/>
              </a:buClr>
              <a:buSzPct val="60000"/>
              <a:buFont typeface="Arial" charset="0"/>
              <a:buChar char="✓"/>
              <a:defRPr/>
            </a:pPr>
            <a:r>
              <a:rPr lang="en-US" sz="1800" dirty="0" smtClean="0">
                <a:solidFill>
                  <a:srgbClr val="000000"/>
                </a:solidFill>
                <a:latin typeface="Arial" charset="0"/>
                <a:ea typeface="ヒラギノ角ゴ ProN W3" charset="0"/>
                <a:cs typeface="Arial" charset="0"/>
                <a:sym typeface="Arial" charset="0"/>
              </a:rPr>
              <a:t>TV</a:t>
            </a:r>
            <a:endParaRPr lang="en-US" sz="1800" dirty="0">
              <a:solidFill>
                <a:srgbClr val="000000"/>
              </a:solidFill>
              <a:latin typeface="Arial" charset="0"/>
              <a:ea typeface="ヒラギノ角ゴ ProN W3" charset="0"/>
              <a:cs typeface="Arial" charset="0"/>
              <a:sym typeface="Arial" charset="0"/>
            </a:endParaRPr>
          </a:p>
          <a:p>
            <a:pPr marL="177800" indent="-177800">
              <a:buClr>
                <a:srgbClr val="000000"/>
              </a:buClr>
              <a:buSzPct val="60000"/>
              <a:buFont typeface="Arial" charset="0"/>
              <a:buChar char="✓"/>
              <a:defRPr/>
            </a:pPr>
            <a:r>
              <a:rPr lang="en-US" sz="1800" dirty="0" smtClean="0">
                <a:solidFill>
                  <a:srgbClr val="000000"/>
                </a:solidFill>
                <a:latin typeface="Arial" charset="0"/>
                <a:ea typeface="ヒラギノ角ゴ ProN W3" charset="0"/>
                <a:cs typeface="Arial" charset="0"/>
                <a:sym typeface="Arial" charset="0"/>
              </a:rPr>
              <a:t>Film clips /trailers</a:t>
            </a:r>
            <a:endParaRPr lang="en-US" sz="1800" dirty="0">
              <a:solidFill>
                <a:srgbClr val="000000"/>
              </a:solidFill>
              <a:latin typeface="Arial" charset="0"/>
              <a:ea typeface="ヒラギノ角ゴ ProN W3" charset="0"/>
              <a:cs typeface="Arial" charset="0"/>
              <a:sym typeface="Arial" charset="0"/>
            </a:endParaRPr>
          </a:p>
          <a:p>
            <a:pPr marL="177800" indent="-177800">
              <a:buClr>
                <a:srgbClr val="000000"/>
              </a:buClr>
              <a:buSzPct val="60000"/>
              <a:buFont typeface="Arial" charset="0"/>
              <a:buChar char="✓"/>
              <a:defRPr/>
            </a:pPr>
            <a:r>
              <a:rPr lang="en-US" sz="1800" dirty="0" smtClean="0">
                <a:solidFill>
                  <a:srgbClr val="000000"/>
                </a:solidFill>
                <a:latin typeface="Arial" charset="0"/>
                <a:ea typeface="ヒラギノ角ゴ ProN W3" charset="0"/>
                <a:cs typeface="Arial" charset="0"/>
                <a:sym typeface="Arial" charset="0"/>
              </a:rPr>
              <a:t>Student websites</a:t>
            </a:r>
            <a:endParaRPr lang="en-US" sz="1800" dirty="0">
              <a:solidFill>
                <a:srgbClr val="000000"/>
              </a:solidFill>
              <a:latin typeface="Arial" charset="0"/>
              <a:ea typeface="ヒラギノ角ゴ ProN W3" charset="0"/>
              <a:cs typeface="Arial" charset="0"/>
              <a:sym typeface="Arial" charset="0"/>
            </a:endParaRPr>
          </a:p>
          <a:p>
            <a:pPr marL="177800" indent="-177800">
              <a:buClr>
                <a:srgbClr val="000000"/>
              </a:buClr>
              <a:buSzPct val="60000"/>
              <a:buFont typeface="Arial" charset="0"/>
              <a:buChar char="✓"/>
              <a:defRPr/>
            </a:pPr>
            <a:r>
              <a:rPr lang="en-US" sz="1800" dirty="0" smtClean="0">
                <a:solidFill>
                  <a:srgbClr val="000000"/>
                </a:solidFill>
                <a:latin typeface="Arial" charset="0"/>
                <a:ea typeface="ヒラギノ角ゴ ProN W3" charset="0"/>
                <a:cs typeface="Arial" charset="0"/>
                <a:sym typeface="Arial" charset="0"/>
              </a:rPr>
              <a:t>Video websites </a:t>
            </a:r>
            <a:r>
              <a:rPr lang="en-US" sz="1800" dirty="0" err="1" smtClean="0">
                <a:solidFill>
                  <a:srgbClr val="000000"/>
                </a:solidFill>
                <a:latin typeface="Arial" charset="0"/>
                <a:ea typeface="ヒラギノ角ゴ ProN W3" charset="0"/>
                <a:cs typeface="Arial" charset="0"/>
                <a:sym typeface="Arial" charset="0"/>
              </a:rPr>
              <a:t>etc</a:t>
            </a:r>
            <a:endParaRPr lang="en-US" sz="1800" dirty="0">
              <a:solidFill>
                <a:srgbClr val="000000"/>
              </a:solidFill>
              <a:latin typeface="Arial" charset="0"/>
              <a:ea typeface="ヒラギノ角ゴ ProN W3" charset="0"/>
              <a:cs typeface="Arial" charset="0"/>
              <a:sym typeface="Arial" charset="0"/>
            </a:endParaRPr>
          </a:p>
          <a:p>
            <a:pPr marL="177800" indent="-177800">
              <a:buClr>
                <a:srgbClr val="000000"/>
              </a:buClr>
              <a:buSzPct val="60000"/>
              <a:buFont typeface="Arial" charset="0"/>
              <a:buChar char="✓"/>
              <a:defRPr/>
            </a:pPr>
            <a:r>
              <a:rPr lang="en-US" sz="1800" dirty="0" smtClean="0">
                <a:solidFill>
                  <a:srgbClr val="000000"/>
                </a:solidFill>
                <a:latin typeface="Arial" charset="0"/>
                <a:ea typeface="ヒラギノ角ゴ ProN W3" charset="0"/>
                <a:cs typeface="Arial" charset="0"/>
                <a:sym typeface="Arial" charset="0"/>
              </a:rPr>
              <a:t>Recipe demos</a:t>
            </a:r>
            <a:endParaRPr lang="en-US" sz="1800" dirty="0">
              <a:solidFill>
                <a:srgbClr val="000000"/>
              </a:solidFill>
              <a:latin typeface="Arial" charset="0"/>
              <a:ea typeface="ヒラギノ角ゴ ProN W3" charset="0"/>
              <a:cs typeface="Arial" charset="0"/>
              <a:sym typeface="Arial" charset="0"/>
            </a:endParaRPr>
          </a:p>
          <a:p>
            <a:pPr marL="177800" indent="-177800">
              <a:buClr>
                <a:srgbClr val="000000"/>
              </a:buClr>
              <a:buSzPct val="60000"/>
              <a:buFont typeface="Arial" charset="0"/>
              <a:buChar char="✓"/>
              <a:defRPr/>
            </a:pPr>
            <a:r>
              <a:rPr lang="en-US" sz="1800" dirty="0" smtClean="0">
                <a:solidFill>
                  <a:srgbClr val="000000"/>
                </a:solidFill>
                <a:latin typeface="Arial" charset="0"/>
                <a:ea typeface="ヒラギノ角ゴ ProN W3" charset="0"/>
                <a:cs typeface="Arial" charset="0"/>
                <a:sym typeface="Arial" charset="0"/>
              </a:rPr>
              <a:t>Charity websites</a:t>
            </a:r>
            <a:endParaRPr lang="en-US" sz="1800" dirty="0">
              <a:solidFill>
                <a:srgbClr val="000000"/>
              </a:solidFill>
              <a:latin typeface="Arial" charset="0"/>
              <a:ea typeface="ヒラギノ角ゴ ProN W3" charset="0"/>
              <a:cs typeface="Arial" charset="0"/>
              <a:sym typeface="Arial" charset="0"/>
            </a:endParaRPr>
          </a:p>
        </p:txBody>
      </p:sp>
    </p:spTree>
    <p:extLst>
      <p:ext uri="{BB962C8B-B14F-4D97-AF65-F5344CB8AC3E}">
        <p14:creationId xmlns:p14="http://schemas.microsoft.com/office/powerpoint/2010/main" val="2320343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Bold" charset="0"/>
                <a:ea typeface="ヒラギノ角ゴ ProN W3" charset="0"/>
                <a:cs typeface="Arial Bold" charset="0"/>
                <a:sym typeface="Arial Bold" charset="0"/>
              </a:rPr>
              <a:t>Using song </a:t>
            </a:r>
            <a:r>
              <a:rPr lang="en-US" b="1" dirty="0" smtClean="0">
                <a:latin typeface="Arial Bold" charset="0"/>
                <a:ea typeface="ヒラギノ角ゴ ProN W3" charset="0"/>
                <a:cs typeface="Arial Bold" charset="0"/>
                <a:sym typeface="Arial Bold" charset="0"/>
              </a:rPr>
              <a:t>– </a:t>
            </a:r>
            <a:r>
              <a:rPr lang="en-US" b="1" dirty="0">
                <a:latin typeface="Arial Bold" charset="0"/>
                <a:ea typeface="ヒラギノ角ゴ ProN W3" charset="0"/>
                <a:cs typeface="Arial Bold" charset="0"/>
                <a:sym typeface="Arial Bold" charset="0"/>
              </a:rPr>
              <a:t>possible activities</a:t>
            </a:r>
            <a:endParaRPr lang="en-US" b="1" dirty="0"/>
          </a:p>
        </p:txBody>
      </p:sp>
      <p:sp>
        <p:nvSpPr>
          <p:cNvPr id="3" name="Content Placeholder 2"/>
          <p:cNvSpPr>
            <a:spLocks noGrp="1"/>
          </p:cNvSpPr>
          <p:nvPr>
            <p:ph idx="1"/>
          </p:nvPr>
        </p:nvSpPr>
        <p:spPr>
          <a:xfrm>
            <a:off x="495300" y="1803400"/>
            <a:ext cx="9131300" cy="4322764"/>
          </a:xfrm>
        </p:spPr>
        <p:txBody>
          <a:bodyPr>
            <a:noAutofit/>
          </a:bodyPr>
          <a:lstStyle/>
          <a:p>
            <a:pPr marL="355600" indent="-355600">
              <a:lnSpc>
                <a:spcPct val="120000"/>
              </a:lnSpc>
              <a:spcBef>
                <a:spcPts val="0"/>
              </a:spcBef>
              <a:buSzPct val="62000"/>
              <a:buBlip>
                <a:blip r:embed="rId3"/>
              </a:buBlip>
            </a:pPr>
            <a:r>
              <a:rPr lang="en-US" sz="2000" dirty="0">
                <a:solidFill>
                  <a:schemeClr val="tx1"/>
                </a:solidFill>
                <a:latin typeface="Arial" charset="0"/>
                <a:ea typeface="ヒラギノ角ゴ ProN W3" charset="0"/>
                <a:cs typeface="Arial" charset="0"/>
                <a:sym typeface="Arial" charset="0"/>
              </a:rPr>
              <a:t>Jot down lexical items (e.g. list all food mentioned </a:t>
            </a:r>
            <a:r>
              <a:rPr lang="en-US" sz="2000" dirty="0" smtClean="0">
                <a:solidFill>
                  <a:schemeClr val="tx1"/>
                </a:solidFill>
                <a:latin typeface="Arial" charset="0"/>
                <a:ea typeface="ヒラギノ角ゴ ProN W3" charset="0"/>
                <a:cs typeface="Arial" charset="0"/>
                <a:sym typeface="Arial" charset="0"/>
              </a:rPr>
              <a:t>– </a:t>
            </a:r>
            <a:r>
              <a:rPr lang="en-US" sz="2000" dirty="0">
                <a:solidFill>
                  <a:schemeClr val="tx1"/>
                </a:solidFill>
                <a:latin typeface="Arial" charset="0"/>
                <a:ea typeface="ヒラギノ角ゴ ProN W3" charset="0"/>
                <a:cs typeface="Arial" charset="0"/>
                <a:sym typeface="Arial" charset="0"/>
              </a:rPr>
              <a:t>details of meaning)</a:t>
            </a:r>
          </a:p>
          <a:p>
            <a:pPr marL="355600" indent="-355600">
              <a:lnSpc>
                <a:spcPct val="120000"/>
              </a:lnSpc>
              <a:spcBef>
                <a:spcPts val="0"/>
              </a:spcBef>
              <a:buSzPct val="62000"/>
              <a:buBlip>
                <a:blip r:embed="rId3"/>
              </a:buBlip>
            </a:pPr>
            <a:r>
              <a:rPr lang="en-US" sz="2000" dirty="0">
                <a:solidFill>
                  <a:schemeClr val="tx1"/>
                </a:solidFill>
                <a:latin typeface="Arial" charset="0"/>
                <a:ea typeface="ヒラギノ角ゴ ProN W3" charset="0"/>
                <a:cs typeface="Arial" charset="0"/>
                <a:sym typeface="Arial" charset="0"/>
              </a:rPr>
              <a:t>Tick words / phrases if they are mentioned (sounds)</a:t>
            </a:r>
          </a:p>
          <a:p>
            <a:pPr marL="355600" indent="-355600">
              <a:lnSpc>
                <a:spcPct val="120000"/>
              </a:lnSpc>
              <a:spcBef>
                <a:spcPts val="0"/>
              </a:spcBef>
              <a:buSzPct val="62000"/>
              <a:buBlip>
                <a:blip r:embed="rId3"/>
              </a:buBlip>
            </a:pPr>
            <a:r>
              <a:rPr lang="en-US" sz="2000" dirty="0">
                <a:solidFill>
                  <a:schemeClr val="tx1"/>
                </a:solidFill>
                <a:latin typeface="Arial" charset="0"/>
                <a:ea typeface="ヒラギノ角ゴ ProN W3" charset="0"/>
                <a:cs typeface="Arial" charset="0"/>
                <a:sym typeface="Arial" charset="0"/>
              </a:rPr>
              <a:t>Put hand up / stand up when you hear... (listening for sounds)</a:t>
            </a:r>
          </a:p>
          <a:p>
            <a:pPr marL="355600" indent="-355600">
              <a:lnSpc>
                <a:spcPct val="120000"/>
              </a:lnSpc>
              <a:spcBef>
                <a:spcPts val="0"/>
              </a:spcBef>
              <a:buSzPct val="62000"/>
              <a:buBlip>
                <a:blip r:embed="rId3"/>
              </a:buBlip>
            </a:pPr>
            <a:r>
              <a:rPr lang="en-US" sz="2000" dirty="0">
                <a:solidFill>
                  <a:schemeClr val="tx1"/>
                </a:solidFill>
                <a:latin typeface="Arial" charset="0"/>
                <a:ea typeface="ヒラギノ角ゴ ProN W3" charset="0"/>
                <a:cs typeface="Arial" charset="0"/>
                <a:sym typeface="Arial" charset="0"/>
              </a:rPr>
              <a:t>Jot down details (e.g. opinions about weekends)</a:t>
            </a:r>
          </a:p>
          <a:p>
            <a:pPr marL="355600" indent="-355600">
              <a:lnSpc>
                <a:spcPct val="120000"/>
              </a:lnSpc>
              <a:spcBef>
                <a:spcPts val="0"/>
              </a:spcBef>
              <a:buSzPct val="62000"/>
              <a:buBlip>
                <a:blip r:embed="rId3"/>
              </a:buBlip>
            </a:pPr>
            <a:r>
              <a:rPr lang="en-US" sz="2000" dirty="0">
                <a:solidFill>
                  <a:schemeClr val="tx1"/>
                </a:solidFill>
                <a:latin typeface="Arial" charset="0"/>
                <a:ea typeface="ヒラギノ角ゴ ProN W3" charset="0"/>
                <a:cs typeface="Arial" charset="0"/>
                <a:sym typeface="Arial" charset="0"/>
              </a:rPr>
              <a:t>Listen for words / phrases (on card) and put the cards in order </a:t>
            </a:r>
            <a:r>
              <a:rPr lang="en-US" sz="2200" dirty="0">
                <a:solidFill>
                  <a:schemeClr val="tx1"/>
                </a:solidFill>
                <a:latin typeface="Arial" charset="0"/>
                <a:ea typeface="ヒラギノ角ゴ ProN W3" charset="0"/>
                <a:cs typeface="Arial" charset="0"/>
                <a:sym typeface="Arial" charset="0"/>
              </a:rPr>
              <a:t/>
            </a:r>
            <a:br>
              <a:rPr lang="en-US" sz="2200" dirty="0">
                <a:solidFill>
                  <a:schemeClr val="tx1"/>
                </a:solidFill>
                <a:latin typeface="Arial" charset="0"/>
                <a:ea typeface="ヒラギノ角ゴ ProN W3" charset="0"/>
                <a:cs typeface="Arial" charset="0"/>
                <a:sym typeface="Arial" charset="0"/>
              </a:rPr>
            </a:br>
            <a:r>
              <a:rPr lang="en-US" sz="2000" dirty="0" smtClean="0">
                <a:solidFill>
                  <a:schemeClr val="tx1"/>
                </a:solidFill>
                <a:latin typeface="Arial" charset="0"/>
                <a:ea typeface="ヒラギノ角ゴ ProN W3" charset="0"/>
                <a:cs typeface="Arial" charset="0"/>
                <a:sym typeface="Arial" charset="0"/>
              </a:rPr>
              <a:t>(</a:t>
            </a:r>
            <a:r>
              <a:rPr lang="en-US" sz="2000" dirty="0">
                <a:solidFill>
                  <a:schemeClr val="tx1"/>
                </a:solidFill>
                <a:latin typeface="Arial" charset="0"/>
                <a:ea typeface="ヒラギノ角ゴ ProN W3" charset="0"/>
                <a:cs typeface="Arial" charset="0"/>
                <a:sym typeface="Arial" charset="0"/>
              </a:rPr>
              <a:t>sounds, not meanings)</a:t>
            </a:r>
          </a:p>
          <a:p>
            <a:pPr marL="355600" indent="-355600">
              <a:lnSpc>
                <a:spcPct val="120000"/>
              </a:lnSpc>
              <a:spcBef>
                <a:spcPts val="0"/>
              </a:spcBef>
              <a:buSzPct val="62000"/>
              <a:buBlip>
                <a:blip r:embed="rId3"/>
              </a:buBlip>
            </a:pPr>
            <a:r>
              <a:rPr lang="en-US" sz="2000" dirty="0">
                <a:solidFill>
                  <a:schemeClr val="tx1"/>
                </a:solidFill>
                <a:latin typeface="Arial" charset="0"/>
                <a:ea typeface="ヒラギノ角ゴ ProN W3" charset="0"/>
                <a:cs typeface="Arial" charset="0"/>
                <a:sym typeface="Arial" charset="0"/>
              </a:rPr>
              <a:t>Put pictures in order they occur in the song (meanings as well as sounds</a:t>
            </a:r>
            <a:r>
              <a:rPr lang="en-US" sz="2000" dirty="0" smtClean="0">
                <a:solidFill>
                  <a:schemeClr val="tx1"/>
                </a:solidFill>
                <a:latin typeface="Arial" charset="0"/>
                <a:ea typeface="ヒラギノ角ゴ ProN W3" charset="0"/>
                <a:cs typeface="Arial" charset="0"/>
                <a:sym typeface="Arial" charset="0"/>
              </a:rPr>
              <a:t>)</a:t>
            </a:r>
          </a:p>
          <a:p>
            <a:pPr marL="355600" indent="-355600">
              <a:lnSpc>
                <a:spcPct val="120000"/>
              </a:lnSpc>
              <a:spcBef>
                <a:spcPts val="0"/>
              </a:spcBef>
              <a:buSzPct val="62000"/>
              <a:buBlip>
                <a:blip r:embed="rId3"/>
              </a:buBlip>
            </a:pPr>
            <a:r>
              <a:rPr lang="en-US" sz="2000" dirty="0" smtClean="0">
                <a:solidFill>
                  <a:schemeClr val="tx1"/>
                </a:solidFill>
                <a:latin typeface="Arial" charset="0"/>
                <a:ea typeface="ヒラギノ角ゴ ProN W3" charset="0"/>
                <a:cs typeface="Arial" charset="0"/>
                <a:sym typeface="Arial" charset="0"/>
              </a:rPr>
              <a:t>Jot down </a:t>
            </a:r>
            <a:r>
              <a:rPr lang="en-US" sz="2000" dirty="0">
                <a:solidFill>
                  <a:schemeClr val="tx1"/>
                </a:solidFill>
                <a:latin typeface="Arial" charset="0"/>
                <a:ea typeface="ヒラギノ角ゴ ProN W3" charset="0"/>
                <a:cs typeface="Arial" charset="0"/>
                <a:sym typeface="Arial" charset="0"/>
              </a:rPr>
              <a:t>frequency of words / phrases – tally chart for e.g. </a:t>
            </a:r>
            <a:r>
              <a:rPr lang="en-US" sz="2000" i="1" dirty="0">
                <a:solidFill>
                  <a:schemeClr val="tx1"/>
                </a:solidFill>
                <a:latin typeface="Arial" charset="0"/>
                <a:ea typeface="ヒラギノ角ゴ ProN W3" charset="0"/>
                <a:cs typeface="Arial" charset="0"/>
                <a:sym typeface="Arial Italic" charset="0"/>
              </a:rPr>
              <a:t>je t</a:t>
            </a:r>
            <a:r>
              <a:rPr lang="ja-JP" altLang="en-US" sz="2000" i="1" dirty="0">
                <a:solidFill>
                  <a:schemeClr val="tx1"/>
                </a:solidFill>
                <a:latin typeface="Arial" charset="0"/>
                <a:ea typeface="ヒラギノ角ゴ ProN W3" charset="0"/>
                <a:cs typeface="Arial" charset="0"/>
                <a:sym typeface="Arial Italic" charset="0"/>
              </a:rPr>
              <a:t>’</a:t>
            </a:r>
            <a:r>
              <a:rPr lang="en-US" altLang="ja-JP" sz="2000" i="1" dirty="0" err="1">
                <a:solidFill>
                  <a:schemeClr val="tx1"/>
                </a:solidFill>
                <a:latin typeface="Arial" charset="0"/>
                <a:ea typeface="ヒラギノ角ゴ ProN W3" charset="0"/>
                <a:cs typeface="Arial" charset="0"/>
                <a:sym typeface="Arial Italic" charset="0"/>
              </a:rPr>
              <a:t>aime</a:t>
            </a:r>
            <a:r>
              <a:rPr lang="en-US" altLang="ja-JP" sz="2200" i="1" dirty="0">
                <a:solidFill>
                  <a:schemeClr val="tx1"/>
                </a:solidFill>
                <a:latin typeface="Arial" charset="0"/>
                <a:ea typeface="ヒラギノ角ゴ ProN W3" charset="0"/>
                <a:cs typeface="Arial" charset="0"/>
                <a:sym typeface="Arial Italic" charset="0"/>
              </a:rPr>
              <a:t> </a:t>
            </a:r>
            <a:r>
              <a:rPr lang="en-US" altLang="ja-JP" sz="2000" dirty="0">
                <a:solidFill>
                  <a:schemeClr val="tx1"/>
                </a:solidFill>
                <a:latin typeface="Arial" charset="0"/>
                <a:ea typeface="ヒラギノ角ゴ ProN W3" charset="0"/>
                <a:cs typeface="Arial" charset="0"/>
                <a:sym typeface="Arial" charset="0"/>
              </a:rPr>
              <a:t>(</a:t>
            </a:r>
            <a:r>
              <a:rPr lang="en-US" altLang="ja-JP" sz="2000" dirty="0" smtClean="0">
                <a:solidFill>
                  <a:schemeClr val="tx1"/>
                </a:solidFill>
                <a:latin typeface="Arial" charset="0"/>
                <a:ea typeface="ヒラギノ角ゴ ProN W3" charset="0"/>
                <a:cs typeface="Arial" charset="0"/>
                <a:sym typeface="Arial" charset="0"/>
              </a:rPr>
              <a:t>sounds)</a:t>
            </a:r>
            <a:endParaRPr lang="en-US" altLang="ja-JP" sz="2000" dirty="0">
              <a:solidFill>
                <a:schemeClr val="tx1"/>
              </a:solidFill>
              <a:latin typeface="Arial" charset="0"/>
              <a:ea typeface="ヒラギノ角ゴ ProN W3" charset="0"/>
              <a:cs typeface="Arial" charset="0"/>
              <a:sym typeface="Arial" charset="0"/>
            </a:endParaRPr>
          </a:p>
          <a:p>
            <a:pPr marL="355600" indent="-355600">
              <a:lnSpc>
                <a:spcPct val="120000"/>
              </a:lnSpc>
              <a:spcBef>
                <a:spcPts val="0"/>
              </a:spcBef>
              <a:buSzPct val="62000"/>
              <a:buBlip>
                <a:blip r:embed="rId3"/>
              </a:buBlip>
            </a:pPr>
            <a:r>
              <a:rPr lang="en-US" sz="2000" dirty="0">
                <a:solidFill>
                  <a:schemeClr val="tx1"/>
                </a:solidFill>
                <a:latin typeface="Arial" charset="0"/>
                <a:ea typeface="ヒラギノ角ゴ ProN W3" charset="0"/>
                <a:cs typeface="Arial" charset="0"/>
                <a:sym typeface="Arial" charset="0"/>
              </a:rPr>
              <a:t>Listen out for words which rhyme with... (sounds)</a:t>
            </a:r>
          </a:p>
        </p:txBody>
      </p:sp>
    </p:spTree>
    <p:extLst>
      <p:ext uri="{BB962C8B-B14F-4D97-AF65-F5344CB8AC3E}">
        <p14:creationId xmlns:p14="http://schemas.microsoft.com/office/powerpoint/2010/main" val="41890929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charset="0"/>
                <a:ea typeface="ヒラギノ角ゴ ProN W3" charset="0"/>
                <a:cs typeface="Arial" charset="0"/>
                <a:sym typeface="Arial" charset="0"/>
              </a:rPr>
              <a:t>Have you been listening...?</a:t>
            </a:r>
            <a:endParaRPr lang="en-US" b="1" dirty="0"/>
          </a:p>
        </p:txBody>
      </p:sp>
      <p:sp>
        <p:nvSpPr>
          <p:cNvPr id="3" name="Content Placeholder 2"/>
          <p:cNvSpPr>
            <a:spLocks noGrp="1"/>
          </p:cNvSpPr>
          <p:nvPr>
            <p:ph idx="1"/>
          </p:nvPr>
        </p:nvSpPr>
        <p:spPr>
          <a:xfrm>
            <a:off x="632460" y="2180590"/>
            <a:ext cx="9131300" cy="3294380"/>
          </a:xfrm>
        </p:spPr>
        <p:txBody>
          <a:bodyPr>
            <a:noAutofit/>
          </a:bodyPr>
          <a:lstStyle/>
          <a:p>
            <a:pPr marL="0" lvl="1" indent="0">
              <a:buSzPct val="125000"/>
              <a:buNone/>
            </a:pPr>
            <a:r>
              <a:rPr lang="en-US" dirty="0">
                <a:latin typeface="Arial" charset="0"/>
                <a:ea typeface="ＭＳ Ｐゴシック" charset="0"/>
                <a:cs typeface="ＭＳ Ｐゴシック" charset="0"/>
                <a:sym typeface="Arial" charset="0"/>
              </a:rPr>
              <a:t>Which of the listening sources will you use more in your </a:t>
            </a:r>
            <a:r>
              <a:rPr lang="en-US" dirty="0" smtClean="0">
                <a:latin typeface="Arial" charset="0"/>
                <a:ea typeface="ＭＳ Ｐゴシック" charset="0"/>
                <a:cs typeface="ＭＳ Ｐゴシック" charset="0"/>
                <a:sym typeface="Arial" charset="0"/>
              </a:rPr>
              <a:t/>
            </a:r>
            <a:br>
              <a:rPr lang="en-US" dirty="0" smtClean="0">
                <a:latin typeface="Arial" charset="0"/>
                <a:ea typeface="ＭＳ Ｐゴシック" charset="0"/>
                <a:cs typeface="ＭＳ Ｐゴシック" charset="0"/>
                <a:sym typeface="Arial" charset="0"/>
              </a:rPr>
            </a:br>
            <a:r>
              <a:rPr lang="en-US" dirty="0" smtClean="0">
                <a:latin typeface="Arial" charset="0"/>
                <a:ea typeface="ＭＳ Ｐゴシック" charset="0"/>
                <a:cs typeface="ＭＳ Ｐゴシック" charset="0"/>
                <a:sym typeface="Arial" charset="0"/>
              </a:rPr>
              <a:t>language </a:t>
            </a:r>
            <a:r>
              <a:rPr lang="en-US" dirty="0">
                <a:latin typeface="Arial" charset="0"/>
                <a:ea typeface="ＭＳ Ｐゴシック" charset="0"/>
                <a:cs typeface="ＭＳ Ｐゴシック" charset="0"/>
                <a:sym typeface="Arial" charset="0"/>
              </a:rPr>
              <a:t>lessons</a:t>
            </a:r>
            <a:r>
              <a:rPr lang="en-US" dirty="0" smtClean="0">
                <a:latin typeface="Arial" charset="0"/>
                <a:ea typeface="ＭＳ Ｐゴシック" charset="0"/>
                <a:cs typeface="ＭＳ Ｐゴシック" charset="0"/>
                <a:sym typeface="Arial" charset="0"/>
              </a:rPr>
              <a:t>?</a:t>
            </a:r>
          </a:p>
          <a:p>
            <a:pPr marL="0" lvl="1" indent="0">
              <a:buSzPct val="125000"/>
              <a:buNone/>
            </a:pPr>
            <a:endParaRPr lang="en-US" dirty="0">
              <a:latin typeface="Arial" charset="0"/>
              <a:ea typeface="ＭＳ Ｐゴシック" charset="0"/>
              <a:cs typeface="ＭＳ Ｐゴシック" charset="0"/>
              <a:sym typeface="Arial" charset="0"/>
            </a:endParaRPr>
          </a:p>
          <a:p>
            <a:pPr marL="0" lvl="1" indent="0">
              <a:buSzPct val="125000"/>
              <a:buNone/>
            </a:pPr>
            <a:r>
              <a:rPr lang="en-US" dirty="0">
                <a:latin typeface="Arial" charset="0"/>
                <a:ea typeface="ＭＳ Ｐゴシック" charset="0"/>
                <a:cs typeface="ＭＳ Ｐゴシック" charset="0"/>
                <a:sym typeface="Arial" charset="0"/>
              </a:rPr>
              <a:t>Which type of activity will you try out (again</a:t>
            </a:r>
            <a:r>
              <a:rPr lang="en-US" dirty="0" smtClean="0">
                <a:latin typeface="Arial" charset="0"/>
                <a:ea typeface="ＭＳ Ｐゴシック" charset="0"/>
                <a:cs typeface="ＭＳ Ｐゴシック" charset="0"/>
                <a:sym typeface="Arial" charset="0"/>
              </a:rPr>
              <a:t>)?</a:t>
            </a:r>
          </a:p>
          <a:p>
            <a:pPr marL="0" lvl="1" indent="0">
              <a:buSzPct val="125000"/>
              <a:buNone/>
            </a:pPr>
            <a:endParaRPr lang="en-US" dirty="0">
              <a:latin typeface="Arial" charset="0"/>
              <a:ea typeface="ＭＳ Ｐゴシック" charset="0"/>
              <a:cs typeface="ＭＳ Ｐゴシック" charset="0"/>
              <a:sym typeface="Arial" charset="0"/>
            </a:endParaRPr>
          </a:p>
          <a:p>
            <a:pPr marL="0" lvl="1" indent="0">
              <a:buSzPct val="125000"/>
              <a:buNone/>
            </a:pPr>
            <a:r>
              <a:rPr lang="en-US" dirty="0">
                <a:latin typeface="Arial" charset="0"/>
                <a:ea typeface="ＭＳ Ｐゴシック" charset="0"/>
                <a:cs typeface="ＭＳ Ｐゴシック" charset="0"/>
                <a:sym typeface="Arial" charset="0"/>
              </a:rPr>
              <a:t>How will you develop listening skills explicitly with students?</a:t>
            </a:r>
          </a:p>
        </p:txBody>
      </p:sp>
    </p:spTree>
    <p:extLst>
      <p:ext uri="{BB962C8B-B14F-4D97-AF65-F5344CB8AC3E}">
        <p14:creationId xmlns:p14="http://schemas.microsoft.com/office/powerpoint/2010/main" val="3531870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2" name="Picture Placeholder 1" descr="French1915.png"/>
          <p:cNvPicPr>
            <a:picLocks noGrp="1" noChangeAspect="1"/>
          </p:cNvPicPr>
          <p:nvPr>
            <p:ph type="pic" idx="1"/>
          </p:nvPr>
        </p:nvPicPr>
        <p:blipFill>
          <a:blip r:embed="rId3">
            <a:extLst>
              <a:ext uri="{28A0092B-C50C-407E-A947-70E740481C1C}">
                <a14:useLocalDpi xmlns:a14="http://schemas.microsoft.com/office/drawing/2010/main" val="0"/>
              </a:ext>
            </a:extLst>
          </a:blip>
          <a:srcRect t="7418" b="7418"/>
          <a:stretch>
            <a:fillRect/>
          </a:stretch>
        </p:blipFill>
        <p:spPr>
          <a:xfrm>
            <a:off x="1941645" y="1397563"/>
            <a:ext cx="5943600" cy="3540832"/>
          </a:xfrm>
        </p:spPr>
      </p:pic>
      <p:sp>
        <p:nvSpPr>
          <p:cNvPr id="3" name="TextBox 2"/>
          <p:cNvSpPr txBox="1"/>
          <p:nvPr/>
        </p:nvSpPr>
        <p:spPr>
          <a:xfrm>
            <a:off x="2743200" y="5709920"/>
            <a:ext cx="4419600" cy="276999"/>
          </a:xfrm>
          <a:prstGeom prst="rect">
            <a:avLst/>
          </a:prstGeom>
          <a:noFill/>
        </p:spPr>
        <p:txBody>
          <a:bodyPr wrap="square" rtlCol="0">
            <a:spAutoFit/>
          </a:bodyPr>
          <a:lstStyle/>
          <a:p>
            <a:pPr algn="ctr"/>
            <a:r>
              <a:rPr lang="en-US" sz="1200" dirty="0" smtClean="0">
                <a:latin typeface="Arial"/>
                <a:ea typeface="ヒラギノ角ゴ ProN W3" charset="0"/>
                <a:cs typeface="Arial"/>
              </a:rPr>
              <a:t>(French government poster, 1915)</a:t>
            </a:r>
            <a:endParaRPr lang="en-US" sz="1200" dirty="0">
              <a:latin typeface="Arial"/>
              <a:ea typeface="ヒラギノ角ゴ ProN W3" charset="0"/>
              <a:cs typeface="Arial"/>
            </a:endParaRPr>
          </a:p>
        </p:txBody>
      </p:sp>
    </p:spTree>
    <p:extLst>
      <p:ext uri="{BB962C8B-B14F-4D97-AF65-F5344CB8AC3E}">
        <p14:creationId xmlns:p14="http://schemas.microsoft.com/office/powerpoint/2010/main" val="3496493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charset="0"/>
                <a:ea typeface="ヒラギノ角ゴ ProN W3" charset="0"/>
                <a:cs typeface="Arial" charset="0"/>
                <a:sym typeface="Arial" charset="0"/>
              </a:rPr>
              <a:t>Starter: Speed D</a:t>
            </a:r>
            <a:r>
              <a:rPr lang="en-US" b="1" dirty="0" smtClean="0">
                <a:latin typeface="Arial" charset="0"/>
                <a:ea typeface="ヒラギノ角ゴ ProN W3" charset="0"/>
                <a:cs typeface="Arial" charset="0"/>
                <a:sym typeface="Arial" charset="0"/>
              </a:rPr>
              <a:t>ating</a:t>
            </a:r>
            <a:endParaRPr lang="en-US" b="1" dirty="0"/>
          </a:p>
        </p:txBody>
      </p:sp>
      <p:sp>
        <p:nvSpPr>
          <p:cNvPr id="3" name="Content Placeholder 2"/>
          <p:cNvSpPr>
            <a:spLocks noGrp="1"/>
          </p:cNvSpPr>
          <p:nvPr>
            <p:ph idx="1"/>
          </p:nvPr>
        </p:nvSpPr>
        <p:spPr>
          <a:xfrm>
            <a:off x="495300" y="1940560"/>
            <a:ext cx="8915400" cy="3843020"/>
          </a:xfrm>
        </p:spPr>
        <p:txBody>
          <a:bodyPr>
            <a:normAutofit/>
          </a:bodyPr>
          <a:lstStyle/>
          <a:p>
            <a:pPr marL="0" indent="0">
              <a:buNone/>
            </a:pPr>
            <a:r>
              <a:rPr lang="en-US" sz="2200" dirty="0">
                <a:solidFill>
                  <a:schemeClr val="tx1"/>
                </a:solidFill>
                <a:latin typeface="Arial" charset="0"/>
                <a:ea typeface="ヒラギノ角ゴ ProN W3" charset="0"/>
                <a:cs typeface="Arial" charset="0"/>
                <a:sym typeface="Arial" charset="0"/>
              </a:rPr>
              <a:t>Participants sit in </a:t>
            </a:r>
            <a:r>
              <a:rPr lang="en-US" sz="2200" dirty="0" smtClean="0">
                <a:solidFill>
                  <a:schemeClr val="tx1"/>
                </a:solidFill>
                <a:latin typeface="Arial" charset="0"/>
                <a:ea typeface="ヒラギノ角ゴ ProN W3" charset="0"/>
                <a:cs typeface="Arial" charset="0"/>
                <a:sym typeface="Arial" charset="0"/>
              </a:rPr>
              <a:t>two </a:t>
            </a:r>
            <a:r>
              <a:rPr lang="en-US" sz="2200" dirty="0">
                <a:solidFill>
                  <a:schemeClr val="tx1"/>
                </a:solidFill>
                <a:latin typeface="Arial" charset="0"/>
                <a:ea typeface="ヒラギノ角ゴ ProN W3" charset="0"/>
                <a:cs typeface="Arial" charset="0"/>
                <a:sym typeface="Arial" charset="0"/>
              </a:rPr>
              <a:t>rows facing one another.</a:t>
            </a:r>
            <a:endParaRPr lang="en-US" sz="2200" dirty="0">
              <a:solidFill>
                <a:schemeClr val="tx1"/>
              </a:solidFill>
              <a:latin typeface="Arial" charset="0"/>
              <a:ea typeface="ヒラギノ角ゴ ProN W3" charset="0"/>
              <a:cs typeface="ヒラギノ角ゴ ProN W3" charset="0"/>
              <a:sym typeface="Arial" charset="0"/>
            </a:endParaRPr>
          </a:p>
          <a:p>
            <a:pPr marL="0" indent="0">
              <a:buNone/>
            </a:pPr>
            <a:r>
              <a:rPr lang="en-US" sz="2200" dirty="0">
                <a:solidFill>
                  <a:schemeClr val="tx1"/>
                </a:solidFill>
                <a:latin typeface="Arial" charset="0"/>
                <a:ea typeface="ヒラギノ角ゴ ProN W3" charset="0"/>
                <a:cs typeface="Arial" charset="0"/>
                <a:sym typeface="Arial" charset="0"/>
              </a:rPr>
              <a:t>One row of teachers has starter questions printed on card (either handed to them or already on the chairs to which they have to move). They ask the person facing them the question.</a:t>
            </a:r>
            <a:endParaRPr lang="en-US" sz="2200" dirty="0">
              <a:solidFill>
                <a:schemeClr val="tx1"/>
              </a:solidFill>
              <a:latin typeface="Arial" charset="0"/>
              <a:ea typeface="ヒラギノ角ゴ ProN W3" charset="0"/>
              <a:cs typeface="ヒラギノ角ゴ ProN W3" charset="0"/>
              <a:sym typeface="Arial" charset="0"/>
            </a:endParaRPr>
          </a:p>
          <a:p>
            <a:pPr marL="0" indent="0">
              <a:buNone/>
            </a:pPr>
            <a:r>
              <a:rPr lang="en-US" sz="2200" dirty="0">
                <a:solidFill>
                  <a:schemeClr val="tx1"/>
                </a:solidFill>
                <a:latin typeface="Arial" charset="0"/>
                <a:ea typeface="ヒラギノ角ゴ ProN W3" charset="0"/>
                <a:cs typeface="Arial" charset="0"/>
                <a:sym typeface="Arial" charset="0"/>
              </a:rPr>
              <a:t>The person answering has about 30 seconds to answer. The course facilitator will give a signal (e.g. bell / hooter etc.) for the teachers answering the questions to all stand up and move one place down the line to the next question.</a:t>
            </a:r>
            <a:endParaRPr lang="en-US" sz="2200" dirty="0">
              <a:solidFill>
                <a:schemeClr val="tx1"/>
              </a:solidFill>
              <a:latin typeface="Arial" charset="0"/>
              <a:ea typeface="ヒラギノ角ゴ ProN W3" charset="0"/>
              <a:cs typeface="ヒラギノ角ゴ ProN W3" charset="0"/>
              <a:sym typeface="Arial" charset="0"/>
            </a:endParaRPr>
          </a:p>
          <a:p>
            <a:pPr marL="0" indent="0">
              <a:buNone/>
            </a:pPr>
            <a:r>
              <a:rPr lang="en-US" sz="2200" dirty="0">
                <a:solidFill>
                  <a:schemeClr val="tx1"/>
                </a:solidFill>
                <a:latin typeface="Arial" charset="0"/>
                <a:ea typeface="ヒラギノ角ゴ ProN W3" charset="0"/>
                <a:cs typeface="Arial" charset="0"/>
                <a:sym typeface="Arial" charset="0"/>
              </a:rPr>
              <a:t>This is repeated until most have answered most questions.</a:t>
            </a:r>
            <a:endParaRPr lang="en-US" sz="2200" dirty="0">
              <a:solidFill>
                <a:schemeClr val="tx1"/>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656739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charset="0"/>
                <a:ea typeface="ヒラギノ角ゴ ProN W3" charset="0"/>
                <a:cs typeface="Arial" charset="0"/>
                <a:sym typeface="Arial" charset="0"/>
              </a:rPr>
              <a:t>Which aspects of listening could we improve?</a:t>
            </a:r>
            <a:endParaRPr lang="en-US" b="1" dirty="0"/>
          </a:p>
        </p:txBody>
      </p:sp>
      <p:sp>
        <p:nvSpPr>
          <p:cNvPr id="3" name="Content Placeholder 2"/>
          <p:cNvSpPr>
            <a:spLocks noGrp="1"/>
          </p:cNvSpPr>
          <p:nvPr>
            <p:ph idx="1"/>
          </p:nvPr>
        </p:nvSpPr>
        <p:spPr>
          <a:xfrm>
            <a:off x="495300" y="1917700"/>
            <a:ext cx="8915400" cy="3957320"/>
          </a:xfrm>
        </p:spPr>
        <p:txBody>
          <a:bodyPr>
            <a:normAutofit/>
          </a:bodyPr>
          <a:lstStyle/>
          <a:p>
            <a:pPr marL="0" indent="0">
              <a:buNone/>
            </a:pPr>
            <a:r>
              <a:rPr lang="en-US" sz="2200" i="1" dirty="0" smtClean="0">
                <a:solidFill>
                  <a:schemeClr val="tx1"/>
                </a:solidFill>
                <a:latin typeface="Arial" charset="0"/>
                <a:ea typeface="ヒラギノ角ゴ ProN W3" charset="0"/>
                <a:cs typeface="Arial" charset="0"/>
                <a:sym typeface="Helvetica" charset="0"/>
              </a:rPr>
              <a:t>‘Although </a:t>
            </a:r>
            <a:r>
              <a:rPr lang="en-US" sz="2200" i="1" dirty="0">
                <a:solidFill>
                  <a:schemeClr val="tx1"/>
                </a:solidFill>
                <a:latin typeface="Arial" charset="0"/>
                <a:ea typeface="ヒラギノ角ゴ ProN W3" charset="0"/>
                <a:cs typeface="Arial" charset="0"/>
                <a:sym typeface="Helvetica" charset="0"/>
              </a:rPr>
              <a:t>students</a:t>
            </a:r>
            <a:r>
              <a:rPr lang="ja-JP" altLang="en-US" sz="2200" i="1" dirty="0">
                <a:solidFill>
                  <a:schemeClr val="tx1"/>
                </a:solidFill>
                <a:latin typeface="Arial" charset="0"/>
                <a:ea typeface="ヒラギノ角ゴ ProN W3" charset="0"/>
                <a:cs typeface="Arial" charset="0"/>
                <a:sym typeface="Helvetica" charset="0"/>
              </a:rPr>
              <a:t>’</a:t>
            </a:r>
            <a:r>
              <a:rPr lang="en-US" altLang="ja-JP" sz="2200" i="1" dirty="0">
                <a:solidFill>
                  <a:schemeClr val="tx1"/>
                </a:solidFill>
                <a:latin typeface="Arial" charset="0"/>
                <a:ea typeface="ヒラギノ角ゴ ProN W3" charset="0"/>
                <a:cs typeface="Arial" charset="0"/>
                <a:sym typeface="Helvetica" charset="0"/>
              </a:rPr>
              <a:t> listening skills were generally satisfactory, they were not always strong because their development in some of the schools visited relied too heavily on exercises from text books. Opportunities for students to listen to teachers</a:t>
            </a:r>
            <a:r>
              <a:rPr lang="ja-JP" altLang="en-US" sz="2200" i="1" dirty="0">
                <a:solidFill>
                  <a:schemeClr val="tx1"/>
                </a:solidFill>
                <a:latin typeface="Arial" charset="0"/>
                <a:ea typeface="ヒラギノ角ゴ ProN W3" charset="0"/>
                <a:cs typeface="Arial" charset="0"/>
                <a:sym typeface="Helvetica" charset="0"/>
              </a:rPr>
              <a:t>’</a:t>
            </a:r>
            <a:r>
              <a:rPr lang="en-US" altLang="ja-JP" sz="2200" i="1" dirty="0">
                <a:solidFill>
                  <a:schemeClr val="tx1"/>
                </a:solidFill>
                <a:latin typeface="Arial" charset="0"/>
                <a:ea typeface="ヒラギノ角ゴ ProN W3" charset="0"/>
                <a:cs typeface="Arial" charset="0"/>
                <a:sym typeface="Helvetica" charset="0"/>
              </a:rPr>
              <a:t> requests and instructions in the target languages and to listen to and respond to other students were limited. The skill of listening in order to respond orally appeared very much in decline in some of the classrooms visited. Moreover, the least academically able students were often not given enough support to make sense of what they were hearing</a:t>
            </a:r>
            <a:r>
              <a:rPr lang="en-US" altLang="ja-JP" sz="2200" i="1" dirty="0" smtClean="0">
                <a:solidFill>
                  <a:srgbClr val="1D300D"/>
                </a:solidFill>
                <a:latin typeface="Helvetica" charset="0"/>
                <a:cs typeface="Helvetica" charset="0"/>
                <a:sym typeface="Helvetica" charset="0"/>
              </a:rPr>
              <a:t>.’</a:t>
            </a:r>
          </a:p>
          <a:p>
            <a:pPr marL="0" indent="0">
              <a:buNone/>
            </a:pPr>
            <a:r>
              <a:rPr lang="en-US" sz="1400" dirty="0" smtClean="0">
                <a:solidFill>
                  <a:srgbClr val="2B4714"/>
                </a:solidFill>
                <a:latin typeface="Tahoma" charset="0"/>
                <a:cs typeface="Tahoma" charset="0"/>
                <a:sym typeface="Tahoma" charset="0"/>
              </a:rPr>
              <a:t/>
            </a:r>
            <a:br>
              <a:rPr lang="en-US" sz="1400" dirty="0" smtClean="0">
                <a:solidFill>
                  <a:srgbClr val="2B4714"/>
                </a:solidFill>
                <a:latin typeface="Tahoma" charset="0"/>
                <a:cs typeface="Tahoma" charset="0"/>
                <a:sym typeface="Tahoma" charset="0"/>
              </a:rPr>
            </a:br>
            <a:r>
              <a:rPr lang="en-US" sz="1400" dirty="0" smtClean="0">
                <a:solidFill>
                  <a:srgbClr val="2B4714"/>
                </a:solidFill>
                <a:latin typeface="Tahoma" charset="0"/>
                <a:cs typeface="Tahoma" charset="0"/>
                <a:sym typeface="Tahoma" charset="0"/>
              </a:rPr>
              <a:t>[</a:t>
            </a:r>
            <a:r>
              <a:rPr lang="en-US" sz="1400" dirty="0">
                <a:solidFill>
                  <a:srgbClr val="2B4714"/>
                </a:solidFill>
                <a:latin typeface="Tahoma" charset="0"/>
                <a:cs typeface="Tahoma" charset="0"/>
                <a:sym typeface="Tahoma" charset="0"/>
              </a:rPr>
              <a:t>Para 53, </a:t>
            </a:r>
            <a:r>
              <a:rPr lang="en-GB" sz="1400" dirty="0" smtClean="0">
                <a:solidFill>
                  <a:srgbClr val="2B4714"/>
                </a:solidFill>
                <a:latin typeface="Tahoma" charset="0"/>
                <a:cs typeface="Tahoma" charset="0"/>
                <a:sym typeface="Tahoma" charset="0"/>
              </a:rPr>
              <a:t>‘</a:t>
            </a:r>
            <a:r>
              <a:rPr lang="en-US" altLang="ja-JP" sz="1400" dirty="0" smtClean="0">
                <a:solidFill>
                  <a:srgbClr val="2B4714"/>
                </a:solidFill>
                <a:latin typeface="Tahoma" charset="0"/>
                <a:cs typeface="Tahoma" charset="0"/>
                <a:sym typeface="Tahoma" charset="0"/>
              </a:rPr>
              <a:t>Modern </a:t>
            </a:r>
            <a:r>
              <a:rPr lang="en-US" altLang="ja-JP" sz="1400" dirty="0">
                <a:solidFill>
                  <a:srgbClr val="2B4714"/>
                </a:solidFill>
                <a:latin typeface="Tahoma" charset="0"/>
                <a:cs typeface="Tahoma" charset="0"/>
                <a:sym typeface="Tahoma" charset="0"/>
              </a:rPr>
              <a:t>languages: </a:t>
            </a:r>
            <a:r>
              <a:rPr lang="en-US" altLang="ja-JP" sz="1400" dirty="0" smtClean="0">
                <a:solidFill>
                  <a:srgbClr val="2B4714"/>
                </a:solidFill>
                <a:latin typeface="Tahoma" charset="0"/>
                <a:cs typeface="Tahoma" charset="0"/>
                <a:sym typeface="Tahoma" charset="0"/>
              </a:rPr>
              <a:t>Achievement </a:t>
            </a:r>
            <a:r>
              <a:rPr lang="en-US" altLang="ja-JP" sz="1400" dirty="0">
                <a:solidFill>
                  <a:srgbClr val="2B4714"/>
                </a:solidFill>
                <a:latin typeface="Tahoma" charset="0"/>
                <a:cs typeface="Tahoma" charset="0"/>
                <a:sym typeface="Tahoma" charset="0"/>
              </a:rPr>
              <a:t>and challenge </a:t>
            </a:r>
            <a:r>
              <a:rPr lang="en-US" altLang="ja-JP" sz="1400" dirty="0" smtClean="0">
                <a:solidFill>
                  <a:srgbClr val="2B4714"/>
                </a:solidFill>
                <a:latin typeface="Tahoma" charset="0"/>
                <a:cs typeface="Tahoma" charset="0"/>
                <a:sym typeface="Tahoma" charset="0"/>
              </a:rPr>
              <a:t>2007-2010’, </a:t>
            </a:r>
            <a:r>
              <a:rPr lang="en-US" altLang="ja-JP" sz="1400" dirty="0" err="1">
                <a:solidFill>
                  <a:srgbClr val="2B4714"/>
                </a:solidFill>
                <a:latin typeface="Tahoma" charset="0"/>
                <a:cs typeface="Tahoma" charset="0"/>
                <a:sym typeface="Tahoma" charset="0"/>
              </a:rPr>
              <a:t>Ofsted</a:t>
            </a:r>
            <a:r>
              <a:rPr lang="en-US" altLang="ja-JP" sz="1400" dirty="0">
                <a:solidFill>
                  <a:srgbClr val="2B4714"/>
                </a:solidFill>
                <a:latin typeface="Tahoma" charset="0"/>
                <a:cs typeface="Tahoma" charset="0"/>
                <a:sym typeface="Tahoma" charset="0"/>
              </a:rPr>
              <a:t>, publ. Jan</a:t>
            </a:r>
            <a:r>
              <a:rPr lang="en-US" altLang="ja-JP" sz="1400" dirty="0" smtClean="0">
                <a:solidFill>
                  <a:srgbClr val="2B4714"/>
                </a:solidFill>
                <a:latin typeface="Tahoma" charset="0"/>
                <a:cs typeface="Tahoma" charset="0"/>
                <a:sym typeface="Tahoma" charset="0"/>
              </a:rPr>
              <a:t>. 2011]</a:t>
            </a:r>
            <a:endParaRPr lang="en-US" sz="1400" dirty="0">
              <a:solidFill>
                <a:srgbClr val="2B4714"/>
              </a:solidFill>
              <a:latin typeface="Tahoma" charset="0"/>
              <a:cs typeface="Tahoma" charset="0"/>
              <a:sym typeface="Tahoma" charset="0"/>
            </a:endParaRPr>
          </a:p>
          <a:p>
            <a:pPr marL="0" indent="0">
              <a:buNone/>
            </a:pPr>
            <a:endParaRPr lang="en-US" altLang="ja-JP" sz="2200" i="1" dirty="0" smtClean="0">
              <a:solidFill>
                <a:srgbClr val="1D300D"/>
              </a:solidFill>
              <a:latin typeface="Helvetica" charset="0"/>
              <a:cs typeface="Helvetica" charset="0"/>
              <a:sym typeface="Helvetica" charset="0"/>
            </a:endParaRPr>
          </a:p>
          <a:p>
            <a:pPr marL="0" indent="0">
              <a:buNone/>
            </a:pPr>
            <a:endParaRPr lang="en-US" sz="2200" dirty="0">
              <a:solidFill>
                <a:schemeClr val="tx1"/>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111241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95300" y="1551940"/>
            <a:ext cx="8911590" cy="4322764"/>
          </a:xfrm>
        </p:spPr>
        <p:txBody>
          <a:bodyPr>
            <a:noAutofit/>
          </a:bodyPr>
          <a:lstStyle/>
          <a:p>
            <a:r>
              <a:rPr lang="en-US" sz="2200" dirty="0">
                <a:solidFill>
                  <a:schemeClr val="tx1"/>
                </a:solidFill>
                <a:latin typeface="Arial" charset="0"/>
                <a:ea typeface="ヒラギノ角ゴ ProN W3" charset="0"/>
                <a:cs typeface="Arial" charset="0"/>
                <a:sym typeface="Arial" charset="0"/>
              </a:rPr>
              <a:t>W</a:t>
            </a:r>
            <a:r>
              <a:rPr lang="en-US" sz="2200" dirty="0">
                <a:solidFill>
                  <a:srgbClr val="000000"/>
                </a:solidFill>
                <a:latin typeface="Arial" charset="0"/>
                <a:ea typeface="ヒラギノ角ゴ ProN W3" charset="0"/>
                <a:cs typeface="Arial" charset="0"/>
                <a:sym typeface="Arial" charset="0"/>
              </a:rPr>
              <a:t>hat types of things do your students listen to in the target language in your school?</a:t>
            </a:r>
          </a:p>
          <a:p>
            <a:r>
              <a:rPr lang="en-US" sz="2200" dirty="0">
                <a:solidFill>
                  <a:srgbClr val="000000"/>
                </a:solidFill>
                <a:latin typeface="Arial" charset="0"/>
                <a:ea typeface="ヒラギノ角ゴ ProN W3" charset="0"/>
                <a:cs typeface="Arial" charset="0"/>
                <a:sym typeface="Arial" charset="0"/>
              </a:rPr>
              <a:t>Which </a:t>
            </a:r>
            <a:r>
              <a:rPr lang="en-US" sz="2200" dirty="0">
                <a:solidFill>
                  <a:schemeClr val="tx1"/>
                </a:solidFill>
                <a:latin typeface="Arial" charset="0"/>
                <a:ea typeface="ヒラギノ角ゴ ProN W3" charset="0"/>
                <a:cs typeface="Arial" charset="0"/>
                <a:sym typeface="Arial" charset="0"/>
              </a:rPr>
              <a:t>aspects</a:t>
            </a:r>
            <a:r>
              <a:rPr lang="en-US" sz="2200" dirty="0">
                <a:solidFill>
                  <a:srgbClr val="000000"/>
                </a:solidFill>
                <a:latin typeface="Arial" charset="0"/>
                <a:ea typeface="ヒラギノ角ゴ ProN W3" charset="0"/>
                <a:cs typeface="Arial" charset="0"/>
                <a:sym typeface="Arial" charset="0"/>
              </a:rPr>
              <a:t> of students</a:t>
            </a:r>
            <a:r>
              <a:rPr lang="ja-JP" altLang="en-US" sz="2200" dirty="0" smtClean="0">
                <a:solidFill>
                  <a:srgbClr val="000000"/>
                </a:solidFill>
                <a:latin typeface="Arial" charset="0"/>
                <a:ea typeface="ヒラギノ角ゴ ProN W3" charset="0"/>
                <a:cs typeface="Arial" charset="0"/>
                <a:sym typeface="Arial" charset="0"/>
              </a:rPr>
              <a:t>’</a:t>
            </a:r>
            <a:r>
              <a:rPr lang="en-US" altLang="ja-JP" sz="2200" dirty="0" smtClean="0">
                <a:solidFill>
                  <a:srgbClr val="000000"/>
                </a:solidFill>
                <a:latin typeface="Arial" charset="0"/>
                <a:ea typeface="ヒラギノ角ゴ ProN W3" charset="0"/>
                <a:cs typeface="Arial" charset="0"/>
                <a:sym typeface="Arial" charset="0"/>
              </a:rPr>
              <a:t> </a:t>
            </a:r>
            <a:r>
              <a:rPr lang="en-US" altLang="ja-JP" sz="2200" dirty="0">
                <a:solidFill>
                  <a:srgbClr val="000000"/>
                </a:solidFill>
                <a:latin typeface="Arial" charset="0"/>
                <a:ea typeface="ヒラギノ角ゴ ProN W3" charset="0"/>
                <a:cs typeface="Arial" charset="0"/>
                <a:sym typeface="Arial" charset="0"/>
              </a:rPr>
              <a:t>listening skills could most benefit from some improvement?</a:t>
            </a:r>
          </a:p>
          <a:p>
            <a:pPr>
              <a:buClr>
                <a:srgbClr val="1A1A1A"/>
              </a:buClr>
            </a:pPr>
            <a:r>
              <a:rPr lang="en-US" sz="2200" dirty="0">
                <a:solidFill>
                  <a:srgbClr val="000000"/>
                </a:solidFill>
                <a:latin typeface="Arial" charset="0"/>
                <a:ea typeface="ヒラギノ角ゴ ProN W3" charset="0"/>
                <a:cs typeface="Arial" charset="0"/>
                <a:sym typeface="Arial" charset="0"/>
              </a:rPr>
              <a:t>Does the teaching of listening skills feature in your schemes of work / learning? (How does it appear? If not there, why not?)</a:t>
            </a:r>
          </a:p>
          <a:p>
            <a:r>
              <a:rPr lang="en-US" sz="2200" dirty="0">
                <a:solidFill>
                  <a:srgbClr val="000000"/>
                </a:solidFill>
                <a:latin typeface="Arial" charset="0"/>
                <a:ea typeface="ヒラギノ角ゴ ProN W3" charset="0"/>
                <a:cs typeface="Arial" charset="0"/>
                <a:sym typeface="Arial" charset="0"/>
              </a:rPr>
              <a:t>Which types of listening resources and activities have </a:t>
            </a:r>
            <a:r>
              <a:rPr lang="en-US" sz="2200" dirty="0" smtClean="0">
                <a:solidFill>
                  <a:srgbClr val="000000"/>
                </a:solidFill>
                <a:latin typeface="Arial" charset="0"/>
                <a:ea typeface="ヒラギノ角ゴ ProN W3" charset="0"/>
                <a:cs typeface="Arial" charset="0"/>
                <a:sym typeface="Arial" charset="0"/>
              </a:rPr>
              <a:t/>
            </a:r>
            <a:br>
              <a:rPr lang="en-US" sz="2200" dirty="0" smtClean="0">
                <a:solidFill>
                  <a:srgbClr val="000000"/>
                </a:solidFill>
                <a:latin typeface="Arial" charset="0"/>
                <a:ea typeface="ヒラギノ角ゴ ProN W3" charset="0"/>
                <a:cs typeface="Arial" charset="0"/>
                <a:sym typeface="Arial" charset="0"/>
              </a:rPr>
            </a:br>
            <a:r>
              <a:rPr lang="en-US" sz="2200" dirty="0" smtClean="0">
                <a:solidFill>
                  <a:srgbClr val="000000"/>
                </a:solidFill>
                <a:latin typeface="Arial" charset="0"/>
                <a:ea typeface="ヒラギノ角ゴ ProN W3" charset="0"/>
                <a:cs typeface="Arial" charset="0"/>
                <a:sym typeface="Arial" charset="0"/>
              </a:rPr>
              <a:t>(</a:t>
            </a:r>
            <a:r>
              <a:rPr lang="en-US" sz="2200" dirty="0">
                <a:solidFill>
                  <a:srgbClr val="000000"/>
                </a:solidFill>
                <a:latin typeface="Arial" charset="0"/>
                <a:ea typeface="ヒラギノ角ゴ ProN W3" charset="0"/>
                <a:cs typeface="Arial" charset="0"/>
                <a:sym typeface="Arial" charset="0"/>
              </a:rPr>
              <a:t>a) the best and (b) the least impact with your classes?</a:t>
            </a:r>
          </a:p>
          <a:p>
            <a:pPr>
              <a:buClr>
                <a:srgbClr val="1A1A1A"/>
              </a:buClr>
            </a:pPr>
            <a:r>
              <a:rPr lang="en-US" sz="2200" dirty="0">
                <a:solidFill>
                  <a:srgbClr val="000000"/>
                </a:solidFill>
                <a:latin typeface="Arial" charset="0"/>
                <a:ea typeface="ヒラギノ角ゴ ProN W3" charset="0"/>
                <a:cs typeface="Arial" charset="0"/>
                <a:sym typeface="Arial" charset="0"/>
              </a:rPr>
              <a:t>What interesting or different activities do you use to vary </a:t>
            </a:r>
            <a:r>
              <a:rPr lang="en-US" sz="2200" dirty="0" smtClean="0">
                <a:solidFill>
                  <a:srgbClr val="000000"/>
                </a:solidFill>
                <a:latin typeface="Arial" charset="0"/>
                <a:ea typeface="ヒラギノ角ゴ ProN W3" charset="0"/>
                <a:cs typeface="Arial" charset="0"/>
                <a:sym typeface="Arial" charset="0"/>
              </a:rPr>
              <a:t/>
            </a:r>
            <a:br>
              <a:rPr lang="en-US" sz="2200" dirty="0" smtClean="0">
                <a:solidFill>
                  <a:srgbClr val="000000"/>
                </a:solidFill>
                <a:latin typeface="Arial" charset="0"/>
                <a:ea typeface="ヒラギノ角ゴ ProN W3" charset="0"/>
                <a:cs typeface="Arial" charset="0"/>
                <a:sym typeface="Arial" charset="0"/>
              </a:rPr>
            </a:br>
            <a:r>
              <a:rPr lang="en-US" sz="2200" dirty="0" smtClean="0">
                <a:solidFill>
                  <a:srgbClr val="000000"/>
                </a:solidFill>
                <a:latin typeface="Arial" charset="0"/>
                <a:ea typeface="ヒラギノ角ゴ ProN W3" charset="0"/>
                <a:cs typeface="Arial" charset="0"/>
                <a:sym typeface="Arial" charset="0"/>
              </a:rPr>
              <a:t>listening </a:t>
            </a:r>
            <a:r>
              <a:rPr lang="en-US" sz="2200" dirty="0">
                <a:solidFill>
                  <a:srgbClr val="000000"/>
                </a:solidFill>
                <a:latin typeface="Arial" charset="0"/>
                <a:ea typeface="ヒラギノ角ゴ ProN W3" charset="0"/>
                <a:cs typeface="Arial" charset="0"/>
                <a:sym typeface="Arial" charset="0"/>
              </a:rPr>
              <a:t>tasks?</a:t>
            </a:r>
          </a:p>
          <a:p>
            <a:r>
              <a:rPr lang="en-US" sz="2200" dirty="0">
                <a:solidFill>
                  <a:srgbClr val="000000"/>
                </a:solidFill>
                <a:latin typeface="Arial" charset="0"/>
                <a:ea typeface="ヒラギノ角ゴ ProN W3" charset="0"/>
                <a:cs typeface="Arial" charset="0"/>
                <a:sym typeface="Arial" charset="0"/>
              </a:rPr>
              <a:t>Which aspects of listening do pupils find hard or off-putting?  Why?</a:t>
            </a:r>
          </a:p>
        </p:txBody>
      </p:sp>
    </p:spTree>
    <p:extLst>
      <p:ext uri="{BB962C8B-B14F-4D97-AF65-F5344CB8AC3E}">
        <p14:creationId xmlns:p14="http://schemas.microsoft.com/office/powerpoint/2010/main" val="3417074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186742"/>
            <a:ext cx="8915400" cy="1327857"/>
          </a:xfrm>
        </p:spPr>
        <p:txBody>
          <a:bodyPr/>
          <a:lstStyle/>
          <a:p>
            <a:pPr>
              <a:spcBef>
                <a:spcPts val="1200"/>
              </a:spcBef>
            </a:pPr>
            <a:r>
              <a:rPr lang="en-US" b="1" dirty="0">
                <a:latin typeface="Arial" charset="0"/>
                <a:ea typeface="ヒラギノ角ゴ ProN W3" charset="0"/>
                <a:cs typeface="Arial" charset="0"/>
                <a:sym typeface="Arial" charset="0"/>
              </a:rPr>
              <a:t>Listening Module </a:t>
            </a:r>
            <a:r>
              <a:rPr lang="en-US" b="1" dirty="0" smtClean="0">
                <a:latin typeface="Arial" charset="0"/>
                <a:ea typeface="ヒラギノ角ゴ ProN W3" charset="0"/>
                <a:cs typeface="Arial" charset="0"/>
                <a:sym typeface="Arial" charset="0"/>
              </a:rPr>
              <a:t>1</a:t>
            </a:r>
            <a:br>
              <a:rPr lang="en-US" b="1" dirty="0" smtClean="0">
                <a:latin typeface="Arial" charset="0"/>
                <a:ea typeface="ヒラギノ角ゴ ProN W3" charset="0"/>
                <a:cs typeface="Arial" charset="0"/>
                <a:sym typeface="Arial" charset="0"/>
              </a:rPr>
            </a:br>
            <a:r>
              <a:rPr lang="en-US" sz="1000" b="1" dirty="0" smtClean="0">
                <a:latin typeface="Arial" charset="0"/>
                <a:ea typeface="ヒラギノ角ゴ ProN W3" charset="0"/>
                <a:cs typeface="Arial" charset="0"/>
                <a:sym typeface="Arial" charset="0"/>
              </a:rPr>
              <a:t/>
            </a:r>
            <a:br>
              <a:rPr lang="en-US" sz="1000" b="1" dirty="0" smtClean="0">
                <a:latin typeface="Arial" charset="0"/>
                <a:ea typeface="ヒラギノ角ゴ ProN W3" charset="0"/>
                <a:cs typeface="Arial" charset="0"/>
                <a:sym typeface="Arial" charset="0"/>
              </a:rPr>
            </a:br>
            <a:r>
              <a:rPr lang="en-US" b="1" dirty="0" smtClean="0">
                <a:latin typeface="Arial" charset="0"/>
                <a:ea typeface="ヒラギノ角ゴ ProN W3" charset="0"/>
                <a:cs typeface="Arial" charset="0"/>
                <a:sym typeface="Arial" charset="0"/>
              </a:rPr>
              <a:t>Objectives</a:t>
            </a:r>
            <a:endParaRPr lang="en-US" b="1" dirty="0"/>
          </a:p>
        </p:txBody>
      </p:sp>
      <p:sp>
        <p:nvSpPr>
          <p:cNvPr id="3" name="Content Placeholder 2"/>
          <p:cNvSpPr>
            <a:spLocks noGrp="1"/>
          </p:cNvSpPr>
          <p:nvPr>
            <p:ph idx="1"/>
          </p:nvPr>
        </p:nvSpPr>
        <p:spPr>
          <a:xfrm>
            <a:off x="495300" y="2706933"/>
            <a:ext cx="8915400" cy="2962347"/>
          </a:xfrm>
        </p:spPr>
        <p:txBody>
          <a:bodyPr>
            <a:normAutofit/>
          </a:bodyPr>
          <a:lstStyle/>
          <a:p>
            <a:pPr marL="342900" lvl="1" indent="-342900">
              <a:spcBef>
                <a:spcPts val="500"/>
              </a:spcBef>
              <a:spcAft>
                <a:spcPts val="500"/>
              </a:spcAft>
              <a:buSzPct val="125000"/>
              <a:buFont typeface="Arial"/>
              <a:buChar char="•"/>
            </a:pPr>
            <a:r>
              <a:rPr lang="en-US" dirty="0">
                <a:latin typeface="Arial" charset="0"/>
                <a:ea typeface="ＭＳ Ｐゴシック" charset="0"/>
                <a:cs typeface="ＭＳ Ｐゴシック" charset="0"/>
                <a:sym typeface="Arial" charset="0"/>
              </a:rPr>
              <a:t>How is listening learned and taught in your school? </a:t>
            </a:r>
            <a:br>
              <a:rPr lang="en-US" dirty="0">
                <a:latin typeface="Arial" charset="0"/>
                <a:ea typeface="ＭＳ Ｐゴシック" charset="0"/>
                <a:cs typeface="ＭＳ Ｐゴシック" charset="0"/>
                <a:sym typeface="Arial" charset="0"/>
              </a:rPr>
            </a:br>
            <a:r>
              <a:rPr lang="en-US" dirty="0">
                <a:latin typeface="Arial" charset="0"/>
                <a:ea typeface="ＭＳ Ｐゴシック" charset="0"/>
                <a:cs typeface="ＭＳ Ｐゴシック" charset="0"/>
                <a:sym typeface="Arial" charset="0"/>
              </a:rPr>
              <a:t>How can this be enhanced?</a:t>
            </a:r>
          </a:p>
          <a:p>
            <a:pPr marL="342900" lvl="1" indent="-342900" algn="just">
              <a:spcBef>
                <a:spcPts val="500"/>
              </a:spcBef>
              <a:spcAft>
                <a:spcPts val="500"/>
              </a:spcAft>
              <a:buSzPct val="125000"/>
              <a:buFont typeface="Arial"/>
              <a:buChar char="•"/>
            </a:pPr>
            <a:r>
              <a:rPr lang="en-US" dirty="0">
                <a:latin typeface="Arial" charset="0"/>
                <a:ea typeface="ＭＳ Ｐゴシック" charset="0"/>
                <a:cs typeface="ＭＳ Ｐゴシック" charset="0"/>
                <a:sym typeface="Arial" charset="0"/>
              </a:rPr>
              <a:t>What types of listening sources do you use</a:t>
            </a:r>
            <a:r>
              <a:rPr lang="en-US" dirty="0" smtClean="0">
                <a:latin typeface="Arial" charset="0"/>
                <a:ea typeface="ＭＳ Ｐゴシック" charset="0"/>
                <a:cs typeface="ＭＳ Ｐゴシック" charset="0"/>
                <a:sym typeface="Arial" charset="0"/>
              </a:rPr>
              <a:t>?</a:t>
            </a:r>
          </a:p>
          <a:p>
            <a:pPr marL="342900" lvl="1" indent="-342900" algn="just">
              <a:spcBef>
                <a:spcPts val="500"/>
              </a:spcBef>
              <a:spcAft>
                <a:spcPts val="500"/>
              </a:spcAft>
              <a:buSzPct val="125000"/>
              <a:buFont typeface="Arial"/>
              <a:buChar char="•"/>
            </a:pPr>
            <a:r>
              <a:rPr lang="en-US" dirty="0" smtClean="0">
                <a:latin typeface="Arial" charset="0"/>
                <a:ea typeface="ＭＳ Ｐゴシック" charset="0"/>
                <a:cs typeface="ＭＳ Ｐゴシック" charset="0"/>
                <a:sym typeface="Arial" charset="0"/>
              </a:rPr>
              <a:t>Where can you find new listening sources?</a:t>
            </a:r>
          </a:p>
          <a:p>
            <a:pPr marL="342900" lvl="1" indent="-342900" algn="just">
              <a:spcBef>
                <a:spcPts val="500"/>
              </a:spcBef>
              <a:spcAft>
                <a:spcPts val="500"/>
              </a:spcAft>
              <a:buSzPct val="125000"/>
              <a:buFont typeface="Arial"/>
              <a:buChar char="•"/>
            </a:pPr>
            <a:r>
              <a:rPr lang="en-US" dirty="0" smtClean="0">
                <a:latin typeface="Arial" charset="0"/>
                <a:ea typeface="ＭＳ Ｐゴシック" charset="0"/>
                <a:cs typeface="ＭＳ Ｐゴシック" charset="0"/>
                <a:sym typeface="Arial" charset="0"/>
              </a:rPr>
              <a:t>What types of listening activities do you use?</a:t>
            </a:r>
          </a:p>
          <a:p>
            <a:pPr marL="0" lvl="1" indent="0" algn="just">
              <a:buNone/>
            </a:pPr>
            <a:endParaRPr lang="en-US" dirty="0">
              <a:latin typeface="Arial" charset="0"/>
              <a:ea typeface="ＭＳ Ｐゴシック" charset="0"/>
              <a:cs typeface="ＭＳ Ｐゴシック" charset="0"/>
              <a:sym typeface="Arial" charset="0"/>
            </a:endParaRPr>
          </a:p>
        </p:txBody>
      </p:sp>
    </p:spTree>
    <p:extLst>
      <p:ext uri="{BB962C8B-B14F-4D97-AF65-F5344CB8AC3E}">
        <p14:creationId xmlns:p14="http://schemas.microsoft.com/office/powerpoint/2010/main" val="1138477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95300" y="1284714"/>
            <a:ext cx="8915400" cy="1143000"/>
          </a:xfrm>
        </p:spPr>
        <p:txBody>
          <a:bodyPr/>
          <a:lstStyle/>
          <a:p>
            <a:r>
              <a:rPr lang="en-US" b="1" dirty="0">
                <a:latin typeface="Arial" charset="0"/>
                <a:ea typeface="ヒラギノ角ゴ ProN W3" charset="0"/>
                <a:cs typeface="Arial" charset="0"/>
                <a:sym typeface="Arial" charset="0"/>
              </a:rPr>
              <a:t>Pre-course </a:t>
            </a:r>
            <a:r>
              <a:rPr lang="en-US" b="1" dirty="0" smtClean="0">
                <a:latin typeface="Arial" charset="0"/>
                <a:ea typeface="ヒラギノ角ゴ ProN W3" charset="0"/>
                <a:cs typeface="Arial" charset="0"/>
                <a:sym typeface="Arial" charset="0"/>
              </a:rPr>
              <a:t>task follow-up</a:t>
            </a:r>
            <a:endParaRPr lang="en-US" b="1" dirty="0"/>
          </a:p>
        </p:txBody>
      </p:sp>
      <p:sp>
        <p:nvSpPr>
          <p:cNvPr id="3" name="Content Placeholder 2"/>
          <p:cNvSpPr>
            <a:spLocks noGrp="1"/>
          </p:cNvSpPr>
          <p:nvPr>
            <p:ph idx="1"/>
          </p:nvPr>
        </p:nvSpPr>
        <p:spPr>
          <a:xfrm>
            <a:off x="495300" y="2095682"/>
            <a:ext cx="8260080" cy="3408680"/>
          </a:xfrm>
        </p:spPr>
        <p:txBody>
          <a:bodyPr>
            <a:normAutofit/>
          </a:bodyPr>
          <a:lstStyle/>
          <a:p>
            <a:pPr marL="0" indent="0">
              <a:buNone/>
            </a:pPr>
            <a:r>
              <a:rPr lang="en-US" sz="2400" dirty="0">
                <a:solidFill>
                  <a:schemeClr val="tx1"/>
                </a:solidFill>
                <a:latin typeface="Arial" charset="0"/>
                <a:ea typeface="ヒラギノ角ゴ ProN W3" charset="0"/>
                <a:cs typeface="Arial" charset="0"/>
                <a:sym typeface="Arial" charset="0"/>
              </a:rPr>
              <a:t>In</a:t>
            </a:r>
            <a:r>
              <a:rPr lang="en-US" sz="2400" dirty="0">
                <a:solidFill>
                  <a:srgbClr val="000000"/>
                </a:solidFill>
                <a:latin typeface="Arial" charset="0"/>
                <a:ea typeface="ヒラギノ角ゴ ProN W3" charset="0"/>
                <a:cs typeface="Arial" charset="0"/>
                <a:sym typeface="Arial" charset="0"/>
              </a:rPr>
              <a:t> smaller groups, discuss the listening materials you use which are not in the text book and how you use them</a:t>
            </a:r>
            <a:r>
              <a:rPr lang="en-US" sz="2400" dirty="0" smtClean="0">
                <a:solidFill>
                  <a:srgbClr val="000000"/>
                </a:solidFill>
                <a:latin typeface="Arial" charset="0"/>
                <a:ea typeface="ヒラギノ角ゴ ProN W3" charset="0"/>
                <a:cs typeface="Arial" charset="0"/>
                <a:sym typeface="Arial" charset="0"/>
              </a:rPr>
              <a:t>.</a:t>
            </a:r>
            <a:endParaRPr lang="en-US" sz="2400" dirty="0">
              <a:solidFill>
                <a:srgbClr val="000000"/>
              </a:solidFill>
              <a:latin typeface="Arial" charset="0"/>
              <a:ea typeface="ヒラギノ角ゴ ProN W3" charset="0"/>
              <a:cs typeface="ヒラギノ角ゴ ProN W3" charset="0"/>
              <a:sym typeface="Arial" charset="0"/>
            </a:endParaRPr>
          </a:p>
          <a:p>
            <a:pPr marL="0" indent="0">
              <a:buSzPct val="125000"/>
              <a:buNone/>
            </a:pPr>
            <a:r>
              <a:rPr lang="en-US" sz="2400" dirty="0">
                <a:solidFill>
                  <a:srgbClr val="000000"/>
                </a:solidFill>
                <a:latin typeface="Arial" charset="0"/>
                <a:ea typeface="ヒラギノ角ゴ ProN W3" charset="0"/>
                <a:cs typeface="Arial" charset="0"/>
                <a:sym typeface="Arial" charset="0"/>
              </a:rPr>
              <a:t>Where does the material come from? (FLA, your voice, website, song from CD, DVD etc.</a:t>
            </a:r>
            <a:r>
              <a:rPr lang="en-US" sz="2400" dirty="0" smtClean="0">
                <a:solidFill>
                  <a:srgbClr val="000000"/>
                </a:solidFill>
                <a:latin typeface="Arial" charset="0"/>
                <a:ea typeface="ヒラギノ角ゴ ProN W3" charset="0"/>
                <a:cs typeface="Arial" charset="0"/>
                <a:sym typeface="Arial" charset="0"/>
              </a:rPr>
              <a:t>) How </a:t>
            </a:r>
            <a:r>
              <a:rPr lang="en-US" sz="2400" dirty="0">
                <a:solidFill>
                  <a:srgbClr val="000000"/>
                </a:solidFill>
                <a:latin typeface="Arial" charset="0"/>
                <a:ea typeface="ヒラギノ角ゴ ProN W3" charset="0"/>
                <a:cs typeface="Arial" charset="0"/>
                <a:sym typeface="Arial" charset="0"/>
              </a:rPr>
              <a:t>do you use the material with classes</a:t>
            </a:r>
            <a:r>
              <a:rPr lang="en-US" sz="2400" dirty="0" smtClean="0">
                <a:solidFill>
                  <a:srgbClr val="000000"/>
                </a:solidFill>
                <a:latin typeface="Arial" charset="0"/>
                <a:ea typeface="ヒラギノ角ゴ ProN W3" charset="0"/>
                <a:cs typeface="Arial" charset="0"/>
                <a:sym typeface="Arial" charset="0"/>
              </a:rPr>
              <a:t>?</a:t>
            </a:r>
            <a:endParaRPr lang="en-US" sz="2400" dirty="0">
              <a:solidFill>
                <a:srgbClr val="000000"/>
              </a:solidFill>
              <a:latin typeface="Arial" charset="0"/>
              <a:ea typeface="ヒラギノ角ゴ ProN W3" charset="0"/>
              <a:cs typeface="ヒラギノ角ゴ ProN W3" charset="0"/>
              <a:sym typeface="Arial" charset="0"/>
            </a:endParaRPr>
          </a:p>
          <a:p>
            <a:pPr marL="0" indent="0">
              <a:buNone/>
            </a:pPr>
            <a:r>
              <a:rPr lang="en-US" sz="2400" dirty="0">
                <a:solidFill>
                  <a:srgbClr val="000000"/>
                </a:solidFill>
                <a:latin typeface="Arial" charset="0"/>
                <a:ea typeface="ヒラギノ角ゴ ProN W3" charset="0"/>
                <a:cs typeface="Arial" charset="0"/>
                <a:sym typeface="Arial" charset="0"/>
              </a:rPr>
              <a:t>Consider how to find good quality listening materials and how to devise engaging activities which develop students</a:t>
            </a:r>
            <a:r>
              <a:rPr lang="ja-JP" altLang="en-US" sz="2400" dirty="0">
                <a:solidFill>
                  <a:srgbClr val="000000"/>
                </a:solidFill>
                <a:latin typeface="Arial" charset="0"/>
                <a:ea typeface="ヒラギノ角ゴ ProN W3" charset="0"/>
                <a:cs typeface="Arial" charset="0"/>
                <a:sym typeface="Arial" charset="0"/>
              </a:rPr>
              <a:t>’</a:t>
            </a:r>
            <a:r>
              <a:rPr lang="en-US" altLang="ja-JP" sz="2400" dirty="0">
                <a:solidFill>
                  <a:srgbClr val="000000"/>
                </a:solidFill>
                <a:latin typeface="Arial" charset="0"/>
                <a:ea typeface="ヒラギノ角ゴ ProN W3" charset="0"/>
                <a:cs typeface="Arial" charset="0"/>
                <a:sym typeface="Arial" charset="0"/>
              </a:rPr>
              <a:t> listening skill</a:t>
            </a:r>
            <a:r>
              <a:rPr lang="en-US" altLang="ja-JP" sz="2200" dirty="0">
                <a:solidFill>
                  <a:srgbClr val="000000"/>
                </a:solidFill>
                <a:latin typeface="Arial" charset="0"/>
                <a:ea typeface="ヒラギノ角ゴ ProN W3" charset="0"/>
                <a:cs typeface="Arial" charset="0"/>
                <a:sym typeface="Arial" charset="0"/>
              </a:rPr>
              <a:t>s.</a:t>
            </a:r>
            <a:endParaRPr lang="en-US" sz="2200"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57313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95300" y="958143"/>
            <a:ext cx="8915400" cy="1143000"/>
          </a:xfrm>
        </p:spPr>
        <p:txBody>
          <a:bodyPr/>
          <a:lstStyle/>
          <a:p>
            <a:r>
              <a:rPr lang="en-US" b="1" dirty="0">
                <a:latin typeface="Arial" charset="0"/>
                <a:ea typeface="ヒラギノ角ゴ ProN W3" charset="0"/>
                <a:cs typeface="Arial" charset="0"/>
                <a:sym typeface="Arial" charset="0"/>
              </a:rPr>
              <a:t>Listening </a:t>
            </a:r>
            <a:r>
              <a:rPr lang="en-US" b="1" dirty="0" smtClean="0">
                <a:latin typeface="Arial" charset="0"/>
                <a:ea typeface="ヒラギノ角ゴ ProN W3" charset="0"/>
                <a:cs typeface="Arial" charset="0"/>
                <a:sym typeface="Arial" charset="0"/>
              </a:rPr>
              <a:t>resources</a:t>
            </a:r>
            <a:endParaRPr lang="en-US" b="1" dirty="0"/>
          </a:p>
        </p:txBody>
      </p:sp>
      <p:sp>
        <p:nvSpPr>
          <p:cNvPr id="3" name="Content Placeholder 2"/>
          <p:cNvSpPr>
            <a:spLocks noGrp="1"/>
          </p:cNvSpPr>
          <p:nvPr>
            <p:ph idx="1"/>
          </p:nvPr>
        </p:nvSpPr>
        <p:spPr>
          <a:xfrm>
            <a:off x="495300" y="1551940"/>
            <a:ext cx="9231630" cy="4322764"/>
          </a:xfrm>
        </p:spPr>
        <p:txBody>
          <a:bodyPr>
            <a:noAutofit/>
          </a:bodyPr>
          <a:lstStyle/>
          <a:p>
            <a:pPr marL="0" indent="0">
              <a:spcBef>
                <a:spcPts val="200"/>
              </a:spcBef>
              <a:buNone/>
            </a:pPr>
            <a:r>
              <a:rPr lang="en-US" sz="1800" dirty="0">
                <a:solidFill>
                  <a:srgbClr val="000000"/>
                </a:solidFill>
                <a:latin typeface="Arial" pitchFamily="34" charset="0"/>
                <a:ea typeface="ヒラギノ角ゴ ProN W3" charset="0"/>
                <a:cs typeface="Arial" pitchFamily="34" charset="0"/>
                <a:sym typeface="Arial" charset="0"/>
              </a:rPr>
              <a:t>Drama / transactional role play / authentic listening or </a:t>
            </a:r>
            <a:r>
              <a:rPr lang="en-US" sz="1800" dirty="0" smtClean="0">
                <a:solidFill>
                  <a:srgbClr val="000000"/>
                </a:solidFill>
                <a:latin typeface="Arial" pitchFamily="34" charset="0"/>
                <a:ea typeface="ヒラギノ角ゴ ProN W3" charset="0"/>
                <a:cs typeface="Arial" pitchFamily="34" charset="0"/>
                <a:sym typeface="Arial" charset="0"/>
              </a:rPr>
              <a:t>listening produced </a:t>
            </a:r>
            <a:r>
              <a:rPr lang="en-US" sz="1800" dirty="0">
                <a:solidFill>
                  <a:srgbClr val="000000"/>
                </a:solidFill>
                <a:latin typeface="Arial" pitchFamily="34" charset="0"/>
                <a:ea typeface="ヒラギノ角ゴ ProN W3" charset="0"/>
                <a:cs typeface="Arial" pitchFamily="34" charset="0"/>
                <a:sym typeface="Arial" charset="0"/>
              </a:rPr>
              <a:t>for learners?</a:t>
            </a:r>
          </a:p>
          <a:p>
            <a:pPr marL="0" indent="0">
              <a:spcBef>
                <a:spcPts val="200"/>
              </a:spcBef>
              <a:buNone/>
            </a:pPr>
            <a:r>
              <a:rPr lang="en-US" sz="1800" dirty="0">
                <a:solidFill>
                  <a:srgbClr val="000000"/>
                </a:solidFill>
                <a:latin typeface="Arial" pitchFamily="34" charset="0"/>
                <a:ea typeface="ヒラギノ角ゴ ProN W3" charset="0"/>
                <a:cs typeface="Arial" pitchFamily="34" charset="0"/>
                <a:sym typeface="Arial" charset="0"/>
              </a:rPr>
              <a:t>One / two / many speakers?</a:t>
            </a:r>
          </a:p>
          <a:p>
            <a:pPr marL="0" indent="0">
              <a:spcBef>
                <a:spcPts val="200"/>
              </a:spcBef>
              <a:buNone/>
            </a:pPr>
            <a:r>
              <a:rPr lang="en-US" sz="1800" dirty="0">
                <a:solidFill>
                  <a:srgbClr val="000000"/>
                </a:solidFill>
                <a:latin typeface="Arial" pitchFamily="34" charset="0"/>
                <a:ea typeface="ヒラギノ角ゴ ProN W3" charset="0"/>
                <a:cs typeface="Arial" pitchFamily="34" charset="0"/>
                <a:sym typeface="Arial" charset="0"/>
              </a:rPr>
              <a:t>Native speaker? / Authentic? / Teacher</a:t>
            </a:r>
            <a:r>
              <a:rPr lang="ja-JP" altLang="en-US" sz="1800" dirty="0">
                <a:solidFill>
                  <a:srgbClr val="000000"/>
                </a:solidFill>
                <a:latin typeface="Arial" pitchFamily="34" charset="0"/>
                <a:ea typeface="ヒラギノ角ゴ ProN W3" charset="0"/>
                <a:cs typeface="Arial" pitchFamily="34" charset="0"/>
                <a:sym typeface="Arial" charset="0"/>
              </a:rPr>
              <a:t>’</a:t>
            </a:r>
            <a:r>
              <a:rPr lang="en-US" altLang="ja-JP" sz="1800" dirty="0">
                <a:solidFill>
                  <a:srgbClr val="000000"/>
                </a:solidFill>
                <a:latin typeface="Arial" pitchFamily="34" charset="0"/>
                <a:ea typeface="ヒラギノ角ゴ ProN W3" charset="0"/>
                <a:cs typeface="Arial" pitchFamily="34" charset="0"/>
                <a:sym typeface="Arial" charset="0"/>
              </a:rPr>
              <a:t>s voice? / Other students</a:t>
            </a:r>
            <a:r>
              <a:rPr lang="ja-JP" altLang="en-US" sz="1800" dirty="0">
                <a:solidFill>
                  <a:srgbClr val="000000"/>
                </a:solidFill>
                <a:latin typeface="Arial" pitchFamily="34" charset="0"/>
                <a:ea typeface="ヒラギノ角ゴ ProN W3" charset="0"/>
                <a:cs typeface="Arial" pitchFamily="34" charset="0"/>
                <a:sym typeface="Arial" charset="0"/>
              </a:rPr>
              <a:t>’</a:t>
            </a:r>
            <a:r>
              <a:rPr lang="en-US" altLang="ja-JP" sz="1800" dirty="0">
                <a:solidFill>
                  <a:srgbClr val="000000"/>
                </a:solidFill>
                <a:latin typeface="Arial" pitchFamily="34" charset="0"/>
                <a:ea typeface="ヒラギノ角ゴ ProN W3" charset="0"/>
                <a:cs typeface="Arial" pitchFamily="34" charset="0"/>
                <a:sym typeface="Arial" charset="0"/>
              </a:rPr>
              <a:t> voices? / Dialogue? Presentation?</a:t>
            </a:r>
          </a:p>
          <a:p>
            <a:pPr marL="0" indent="0">
              <a:spcBef>
                <a:spcPts val="200"/>
              </a:spcBef>
              <a:buNone/>
            </a:pPr>
            <a:r>
              <a:rPr lang="en-US" sz="1800" dirty="0">
                <a:solidFill>
                  <a:srgbClr val="000000"/>
                </a:solidFill>
                <a:latin typeface="Arial" pitchFamily="34" charset="0"/>
                <a:ea typeface="ヒラギノ角ゴ ProN W3" charset="0"/>
                <a:cs typeface="Arial" pitchFamily="34" charset="0"/>
                <a:sym typeface="Arial" charset="0"/>
              </a:rPr>
              <a:t>Quality of recording? (Speakers? IWB? Do students speak up in presentations?)</a:t>
            </a:r>
          </a:p>
          <a:p>
            <a:pPr marL="0" indent="0">
              <a:spcBef>
                <a:spcPts val="200"/>
              </a:spcBef>
              <a:buNone/>
            </a:pPr>
            <a:r>
              <a:rPr lang="en-US" sz="1800" dirty="0">
                <a:solidFill>
                  <a:srgbClr val="000000"/>
                </a:solidFill>
                <a:latin typeface="Arial" pitchFamily="34" charset="0"/>
                <a:ea typeface="ヒラギノ角ゴ ProN W3" charset="0"/>
                <a:cs typeface="Arial" pitchFamily="34" charset="0"/>
                <a:sym typeface="Arial" charset="0"/>
              </a:rPr>
              <a:t>Age appropriate? Engaging for teenagers? Affective learning?</a:t>
            </a:r>
          </a:p>
          <a:p>
            <a:pPr marL="0" indent="0">
              <a:spcBef>
                <a:spcPts val="200"/>
              </a:spcBef>
              <a:buNone/>
            </a:pPr>
            <a:r>
              <a:rPr lang="en-US" sz="1800" dirty="0">
                <a:solidFill>
                  <a:srgbClr val="000000"/>
                </a:solidFill>
                <a:latin typeface="Arial" pitchFamily="34" charset="0"/>
                <a:ea typeface="ヒラギノ角ゴ ProN W3" charset="0"/>
                <a:cs typeface="Arial" pitchFamily="34" charset="0"/>
                <a:sym typeface="Arial" charset="0"/>
              </a:rPr>
              <a:t>Which learners could make use of this resource? (How) could it be adapted for </a:t>
            </a:r>
            <a:r>
              <a:rPr lang="en-US" sz="1800" dirty="0" smtClean="0">
                <a:solidFill>
                  <a:srgbClr val="000000"/>
                </a:solidFill>
                <a:latin typeface="Arial" pitchFamily="34" charset="0"/>
                <a:ea typeface="ヒラギノ角ゴ ProN W3" charset="0"/>
                <a:cs typeface="Arial" pitchFamily="34" charset="0"/>
                <a:sym typeface="Arial" charset="0"/>
              </a:rPr>
              <a:t/>
            </a:r>
            <a:br>
              <a:rPr lang="en-US" sz="1800" dirty="0" smtClean="0">
                <a:solidFill>
                  <a:srgbClr val="000000"/>
                </a:solidFill>
                <a:latin typeface="Arial" pitchFamily="34" charset="0"/>
                <a:ea typeface="ヒラギノ角ゴ ProN W3" charset="0"/>
                <a:cs typeface="Arial" pitchFamily="34" charset="0"/>
                <a:sym typeface="Arial" charset="0"/>
              </a:rPr>
            </a:br>
            <a:r>
              <a:rPr lang="en-US" sz="1800" dirty="0" smtClean="0">
                <a:solidFill>
                  <a:srgbClr val="000000"/>
                </a:solidFill>
                <a:latin typeface="Arial" pitchFamily="34" charset="0"/>
                <a:ea typeface="ヒラギノ角ゴ ProN W3" charset="0"/>
                <a:cs typeface="Arial" pitchFamily="34" charset="0"/>
                <a:sym typeface="Arial" charset="0"/>
              </a:rPr>
              <a:t>more/less </a:t>
            </a:r>
            <a:r>
              <a:rPr lang="en-US" sz="1800" dirty="0">
                <a:solidFill>
                  <a:srgbClr val="000000"/>
                </a:solidFill>
                <a:latin typeface="Arial" pitchFamily="34" charset="0"/>
                <a:ea typeface="ヒラギノ角ゴ ProN W3" charset="0"/>
                <a:cs typeface="Arial" pitchFamily="34" charset="0"/>
                <a:sym typeface="Arial" charset="0"/>
              </a:rPr>
              <a:t>advanced learners?</a:t>
            </a:r>
          </a:p>
          <a:p>
            <a:pPr marL="0" indent="0">
              <a:spcBef>
                <a:spcPts val="200"/>
              </a:spcBef>
              <a:buNone/>
            </a:pPr>
            <a:r>
              <a:rPr lang="en-US" sz="1800" dirty="0">
                <a:solidFill>
                  <a:srgbClr val="000000"/>
                </a:solidFill>
                <a:latin typeface="Arial" pitchFamily="34" charset="0"/>
                <a:ea typeface="ヒラギノ角ゴ ProN W3" charset="0"/>
                <a:cs typeface="Arial" pitchFamily="34" charset="0"/>
                <a:sym typeface="Arial" charset="0"/>
              </a:rPr>
              <a:t>Do others in the group know of similar resources? Where do they take theirs from? M</a:t>
            </a:r>
            <a:r>
              <a:rPr lang="en-US" sz="1800" dirty="0" smtClean="0">
                <a:solidFill>
                  <a:srgbClr val="000000"/>
                </a:solidFill>
                <a:latin typeface="Arial" pitchFamily="34" charset="0"/>
                <a:ea typeface="ヒラギノ角ゴ ProN W3" charset="0"/>
                <a:cs typeface="Arial" pitchFamily="34" charset="0"/>
                <a:sym typeface="Arial" charset="0"/>
              </a:rPr>
              <a:t>usicians </a:t>
            </a:r>
            <a:r>
              <a:rPr lang="en-US" sz="1800" dirty="0">
                <a:solidFill>
                  <a:srgbClr val="000000"/>
                </a:solidFill>
                <a:latin typeface="Arial" pitchFamily="34" charset="0"/>
                <a:ea typeface="ヒラギノ角ゴ ProN W3" charset="0"/>
                <a:cs typeface="Arial" pitchFamily="34" charset="0"/>
                <a:sym typeface="Arial" charset="0"/>
              </a:rPr>
              <a:t>/ websites / CDs etc.</a:t>
            </a:r>
          </a:p>
          <a:p>
            <a:pPr marL="0" indent="0">
              <a:spcBef>
                <a:spcPts val="200"/>
              </a:spcBef>
              <a:buNone/>
            </a:pPr>
            <a:r>
              <a:rPr lang="en-US" sz="1800" dirty="0">
                <a:solidFill>
                  <a:srgbClr val="000000"/>
                </a:solidFill>
                <a:latin typeface="Arial" pitchFamily="34" charset="0"/>
                <a:ea typeface="ヒラギノ角ゴ ProN W3" charset="0"/>
                <a:cs typeface="Arial" pitchFamily="34" charset="0"/>
                <a:sym typeface="Arial" charset="0"/>
              </a:rPr>
              <a:t>How do students respond to the resource? (Do follow-up activities go beyond factual recall?)</a:t>
            </a:r>
          </a:p>
          <a:p>
            <a:pPr marL="0" indent="0">
              <a:spcBef>
                <a:spcPts val="200"/>
              </a:spcBef>
              <a:buNone/>
            </a:pPr>
            <a:r>
              <a:rPr lang="en-US" sz="1800" dirty="0">
                <a:solidFill>
                  <a:srgbClr val="000000"/>
                </a:solidFill>
                <a:latin typeface="Arial" pitchFamily="34" charset="0"/>
                <a:ea typeface="ヒラギノ角ゴ ProN W3" charset="0"/>
                <a:cs typeface="Arial" pitchFamily="34" charset="0"/>
                <a:sym typeface="Arial" charset="0"/>
              </a:rPr>
              <a:t>Does the listening aid </a:t>
            </a:r>
            <a:r>
              <a:rPr lang="en-US" sz="1800" dirty="0" smtClean="0">
                <a:solidFill>
                  <a:srgbClr val="000000"/>
                </a:solidFill>
                <a:latin typeface="Arial" pitchFamily="34" charset="0"/>
                <a:ea typeface="ヒラギノ角ゴ ProN W3" charset="0"/>
                <a:cs typeface="Arial" pitchFamily="34" charset="0"/>
                <a:sym typeface="Arial" charset="0"/>
              </a:rPr>
              <a:t>intercultural </a:t>
            </a:r>
            <a:r>
              <a:rPr lang="en-US" sz="1800" dirty="0">
                <a:solidFill>
                  <a:srgbClr val="000000"/>
                </a:solidFill>
                <a:latin typeface="Arial" pitchFamily="34" charset="0"/>
                <a:ea typeface="ヒラギノ角ゴ ProN W3" charset="0"/>
                <a:cs typeface="Arial" pitchFamily="34" charset="0"/>
                <a:sym typeface="Arial" charset="0"/>
              </a:rPr>
              <a:t>u</a:t>
            </a:r>
            <a:r>
              <a:rPr lang="en-US" sz="1800" dirty="0" smtClean="0">
                <a:solidFill>
                  <a:srgbClr val="000000"/>
                </a:solidFill>
                <a:latin typeface="Arial" pitchFamily="34" charset="0"/>
                <a:ea typeface="ヒラギノ角ゴ ProN W3" charset="0"/>
                <a:cs typeface="Arial" pitchFamily="34" charset="0"/>
                <a:sym typeface="Arial" charset="0"/>
              </a:rPr>
              <a:t>nderstanding</a:t>
            </a:r>
            <a:r>
              <a:rPr lang="en-US" sz="1800" dirty="0">
                <a:solidFill>
                  <a:srgbClr val="000000"/>
                </a:solidFill>
                <a:latin typeface="Arial" pitchFamily="34" charset="0"/>
                <a:ea typeface="ヒラギノ角ゴ ProN W3" charset="0"/>
                <a:cs typeface="Arial" pitchFamily="34" charset="0"/>
                <a:sym typeface="Arial" charset="0"/>
              </a:rPr>
              <a:t>?</a:t>
            </a:r>
          </a:p>
          <a:p>
            <a:pPr marL="0" indent="0">
              <a:spcBef>
                <a:spcPts val="200"/>
              </a:spcBef>
              <a:buNone/>
            </a:pPr>
            <a:r>
              <a:rPr lang="en-US" sz="1800" dirty="0">
                <a:solidFill>
                  <a:srgbClr val="000000"/>
                </a:solidFill>
                <a:latin typeface="Arial" pitchFamily="34" charset="0"/>
                <a:ea typeface="ヒラギノ角ゴ ProN W3" charset="0"/>
                <a:cs typeface="Arial" pitchFamily="34" charset="0"/>
                <a:sym typeface="Arial" charset="0"/>
              </a:rPr>
              <a:t>Differentiation by task? / support? (Visual clues? / Title </a:t>
            </a:r>
            <a:r>
              <a:rPr lang="en-US" sz="1800" dirty="0" smtClean="0">
                <a:solidFill>
                  <a:srgbClr val="000000"/>
                </a:solidFill>
                <a:latin typeface="Arial" pitchFamily="34" charset="0"/>
                <a:ea typeface="ヒラギノ角ゴ ProN W3" charset="0"/>
                <a:cs typeface="Arial" pitchFamily="34" charset="0"/>
                <a:sym typeface="Arial" charset="0"/>
              </a:rPr>
              <a:t>and </a:t>
            </a:r>
            <a:r>
              <a:rPr lang="en-US" sz="1800" dirty="0">
                <a:solidFill>
                  <a:srgbClr val="000000"/>
                </a:solidFill>
                <a:latin typeface="Arial" pitchFamily="34" charset="0"/>
                <a:ea typeface="ヒラギノ角ゴ ProN W3" charset="0"/>
                <a:cs typeface="Arial" pitchFamily="34" charset="0"/>
                <a:sym typeface="Arial" charset="0"/>
              </a:rPr>
              <a:t>context given? / </a:t>
            </a:r>
            <a:r>
              <a:rPr lang="en-US" sz="1800" dirty="0" smtClean="0">
                <a:solidFill>
                  <a:srgbClr val="000000"/>
                </a:solidFill>
                <a:latin typeface="Arial" pitchFamily="34" charset="0"/>
                <a:ea typeface="ヒラギノ角ゴ ProN W3" charset="0"/>
                <a:cs typeface="Arial" pitchFamily="34" charset="0"/>
                <a:sym typeface="Arial" charset="0"/>
              </a:rPr>
              <a:t/>
            </a:r>
            <a:br>
              <a:rPr lang="en-US" sz="1800" dirty="0" smtClean="0">
                <a:solidFill>
                  <a:srgbClr val="000000"/>
                </a:solidFill>
                <a:latin typeface="Arial" pitchFamily="34" charset="0"/>
                <a:ea typeface="ヒラギノ角ゴ ProN W3" charset="0"/>
                <a:cs typeface="Arial" pitchFamily="34" charset="0"/>
                <a:sym typeface="Arial" charset="0"/>
              </a:rPr>
            </a:br>
            <a:r>
              <a:rPr lang="en-US" sz="1800" dirty="0" smtClean="0">
                <a:solidFill>
                  <a:srgbClr val="000000"/>
                </a:solidFill>
                <a:latin typeface="Arial" pitchFamily="34" charset="0"/>
                <a:ea typeface="ヒラギノ角ゴ ProN W3" charset="0"/>
                <a:cs typeface="Arial" pitchFamily="34" charset="0"/>
                <a:sym typeface="Arial" charset="0"/>
              </a:rPr>
              <a:t>Unusual </a:t>
            </a:r>
            <a:r>
              <a:rPr lang="en-US" sz="1800" dirty="0">
                <a:solidFill>
                  <a:srgbClr val="000000"/>
                </a:solidFill>
                <a:latin typeface="Arial" pitchFamily="34" charset="0"/>
                <a:ea typeface="ヒラギノ角ゴ ProN W3" charset="0"/>
                <a:cs typeface="Arial" pitchFamily="34" charset="0"/>
                <a:sym typeface="Arial" charset="0"/>
              </a:rPr>
              <a:t>vocabulary given?)</a:t>
            </a:r>
          </a:p>
        </p:txBody>
      </p:sp>
    </p:spTree>
    <p:extLst>
      <p:ext uri="{BB962C8B-B14F-4D97-AF65-F5344CB8AC3E}">
        <p14:creationId xmlns:p14="http://schemas.microsoft.com/office/powerpoint/2010/main" val="3390703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charset="0"/>
                <a:ea typeface="ヒラギノ角ゴ ProN W3" charset="0"/>
                <a:cs typeface="Arial" charset="0"/>
                <a:sym typeface="Arial" charset="0"/>
              </a:rPr>
              <a:t>Developing </a:t>
            </a:r>
            <a:r>
              <a:rPr lang="en-US" b="1" dirty="0" smtClean="0">
                <a:latin typeface="Arial" charset="0"/>
                <a:ea typeface="ヒラギノ角ゴ ProN W3" charset="0"/>
                <a:cs typeface="Arial" charset="0"/>
                <a:sym typeface="Arial" charset="0"/>
              </a:rPr>
              <a:t>listening </a:t>
            </a:r>
            <a:r>
              <a:rPr lang="en-US" b="1" dirty="0">
                <a:latin typeface="Arial" charset="0"/>
                <a:ea typeface="ヒラギノ角ゴ ProN W3" charset="0"/>
                <a:cs typeface="Arial" charset="0"/>
                <a:sym typeface="Arial" charset="0"/>
              </a:rPr>
              <a:t>s</a:t>
            </a:r>
            <a:r>
              <a:rPr lang="en-US" b="1" dirty="0" smtClean="0">
                <a:latin typeface="Arial" charset="0"/>
                <a:ea typeface="ヒラギノ角ゴ ProN W3" charset="0"/>
                <a:cs typeface="Arial" charset="0"/>
                <a:sym typeface="Arial" charset="0"/>
              </a:rPr>
              <a:t>kills</a:t>
            </a:r>
            <a:endParaRPr lang="en-US" b="1" dirty="0"/>
          </a:p>
        </p:txBody>
      </p:sp>
      <p:sp>
        <p:nvSpPr>
          <p:cNvPr id="3" name="Content Placeholder 2"/>
          <p:cNvSpPr>
            <a:spLocks noGrp="1"/>
          </p:cNvSpPr>
          <p:nvPr>
            <p:ph idx="1"/>
          </p:nvPr>
        </p:nvSpPr>
        <p:spPr>
          <a:xfrm>
            <a:off x="495300" y="1803400"/>
            <a:ext cx="9128760" cy="4322764"/>
          </a:xfrm>
        </p:spPr>
        <p:txBody>
          <a:bodyPr>
            <a:noAutofit/>
          </a:bodyPr>
          <a:lstStyle/>
          <a:p>
            <a:pPr marL="0" indent="0">
              <a:buNone/>
            </a:pPr>
            <a:r>
              <a:rPr lang="en-US" sz="2000" b="1" dirty="0">
                <a:solidFill>
                  <a:srgbClr val="000000"/>
                </a:solidFill>
                <a:latin typeface="Arial" charset="0"/>
                <a:ea typeface="ヒラギノ角ゴ ProN W3" charset="0"/>
                <a:cs typeface="Arial" charset="0"/>
                <a:sym typeface="Arial" charset="0"/>
              </a:rPr>
              <a:t>Students need training and practice in all skills. Build on learning in primary school in literacy, group work and language learning:</a:t>
            </a:r>
            <a:endParaRPr lang="en-US" sz="2000" b="1" dirty="0">
              <a:solidFill>
                <a:srgbClr val="000000"/>
              </a:solidFill>
              <a:latin typeface="Arial" charset="0"/>
              <a:ea typeface="ヒラギノ角ゴ ProN W3" charset="0"/>
              <a:cs typeface="ヒラギノ角ゴ ProN W3" charset="0"/>
              <a:sym typeface="Arial" charset="0"/>
            </a:endParaRPr>
          </a:p>
          <a:p>
            <a:pPr>
              <a:buSzPct val="125000"/>
            </a:pPr>
            <a:r>
              <a:rPr lang="en-US" sz="2000" dirty="0">
                <a:solidFill>
                  <a:srgbClr val="000000"/>
                </a:solidFill>
                <a:latin typeface="Arial" charset="0"/>
                <a:ea typeface="ヒラギノ角ゴ ProN W3" charset="0"/>
                <a:cs typeface="Arial" charset="0"/>
                <a:sym typeface="Arial" charset="0"/>
              </a:rPr>
              <a:t>E</a:t>
            </a:r>
            <a:r>
              <a:rPr lang="en-US" sz="2000" dirty="0" smtClean="0">
                <a:solidFill>
                  <a:srgbClr val="000000"/>
                </a:solidFill>
                <a:latin typeface="Arial" charset="0"/>
                <a:ea typeface="ヒラギノ角ゴ ProN W3" charset="0"/>
                <a:cs typeface="Arial" charset="0"/>
                <a:sym typeface="Arial" charset="0"/>
              </a:rPr>
              <a:t>ye contact / </a:t>
            </a:r>
            <a:r>
              <a:rPr lang="en-US" sz="2000" dirty="0">
                <a:solidFill>
                  <a:srgbClr val="000000"/>
                </a:solidFill>
                <a:latin typeface="Arial" charset="0"/>
                <a:ea typeface="ヒラギノ角ゴ ProN W3" charset="0"/>
                <a:cs typeface="Arial" charset="0"/>
                <a:sym typeface="Arial" charset="0"/>
              </a:rPr>
              <a:t>body </a:t>
            </a:r>
            <a:r>
              <a:rPr lang="en-US" sz="2000" dirty="0" smtClean="0">
                <a:solidFill>
                  <a:srgbClr val="000000"/>
                </a:solidFill>
                <a:latin typeface="Arial" charset="0"/>
                <a:ea typeface="ヒラギノ角ゴ ProN W3" charset="0"/>
                <a:cs typeface="Arial" charset="0"/>
                <a:sym typeface="Arial" charset="0"/>
              </a:rPr>
              <a:t>language; </a:t>
            </a:r>
            <a:r>
              <a:rPr lang="ja-JP" altLang="en-US" sz="2000" dirty="0" smtClean="0">
                <a:solidFill>
                  <a:srgbClr val="000000"/>
                </a:solidFill>
                <a:latin typeface="Arial" charset="0"/>
                <a:ea typeface="ヒラギノ角ゴ ProN W3" charset="0"/>
                <a:cs typeface="Arial" charset="0"/>
                <a:sym typeface="Arial" charset="0"/>
              </a:rPr>
              <a:t>‘</a:t>
            </a:r>
            <a:r>
              <a:rPr lang="en-US" altLang="ja-JP" sz="2000" dirty="0">
                <a:solidFill>
                  <a:srgbClr val="000000"/>
                </a:solidFill>
                <a:latin typeface="Arial" charset="0"/>
                <a:ea typeface="ヒラギノ角ゴ ProN W3" charset="0"/>
                <a:cs typeface="Arial" charset="0"/>
                <a:sym typeface="Arial" charset="0"/>
              </a:rPr>
              <a:t>listen</a:t>
            </a:r>
            <a:r>
              <a:rPr lang="ja-JP" altLang="en-US" sz="2000" dirty="0">
                <a:solidFill>
                  <a:srgbClr val="000000"/>
                </a:solidFill>
                <a:latin typeface="Arial" charset="0"/>
                <a:ea typeface="ヒラギノ角ゴ ProN W3" charset="0"/>
                <a:cs typeface="Arial" charset="0"/>
                <a:sym typeface="Arial" charset="0"/>
              </a:rPr>
              <a:t>’</a:t>
            </a:r>
            <a:r>
              <a:rPr lang="en-US" altLang="ja-JP" sz="2000" dirty="0">
                <a:solidFill>
                  <a:srgbClr val="000000"/>
                </a:solidFill>
                <a:latin typeface="Arial" charset="0"/>
                <a:ea typeface="ヒラギノ角ゴ ProN W3" charset="0"/>
                <a:cs typeface="Arial" charset="0"/>
                <a:sym typeface="Arial" charset="0"/>
              </a:rPr>
              <a:t> is an anagram of </a:t>
            </a:r>
            <a:r>
              <a:rPr lang="ja-JP" altLang="en-US" sz="2000" dirty="0">
                <a:solidFill>
                  <a:srgbClr val="000000"/>
                </a:solidFill>
                <a:latin typeface="Arial" charset="0"/>
                <a:ea typeface="ヒラギノ角ゴ ProN W3" charset="0"/>
                <a:cs typeface="Arial" charset="0"/>
                <a:sym typeface="Arial" charset="0"/>
              </a:rPr>
              <a:t>‘</a:t>
            </a:r>
            <a:r>
              <a:rPr lang="en-US" altLang="ja-JP" sz="2000" dirty="0">
                <a:solidFill>
                  <a:srgbClr val="000000"/>
                </a:solidFill>
                <a:latin typeface="Arial" charset="0"/>
                <a:ea typeface="ヒラギノ角ゴ ProN W3" charset="0"/>
                <a:cs typeface="Arial" charset="0"/>
                <a:sym typeface="Arial" charset="0"/>
              </a:rPr>
              <a:t>silent</a:t>
            </a:r>
            <a:r>
              <a:rPr lang="ja-JP" altLang="en-US" sz="2000" dirty="0">
                <a:solidFill>
                  <a:srgbClr val="000000"/>
                </a:solidFill>
                <a:latin typeface="Arial" charset="0"/>
                <a:ea typeface="ヒラギノ角ゴ ProN W3" charset="0"/>
                <a:cs typeface="Arial" charset="0"/>
                <a:sym typeface="Arial" charset="0"/>
              </a:rPr>
              <a:t>’</a:t>
            </a:r>
            <a:endParaRPr lang="en-US" altLang="ja-JP" sz="2000" dirty="0">
              <a:solidFill>
                <a:srgbClr val="000000"/>
              </a:solidFill>
              <a:latin typeface="Arial" charset="0"/>
              <a:ea typeface="ヒラギノ角ゴ ProN W3" charset="0"/>
              <a:cs typeface="ヒラギノ角ゴ ProN W3" charset="0"/>
              <a:sym typeface="Arial" charset="0"/>
            </a:endParaRPr>
          </a:p>
          <a:p>
            <a:pPr>
              <a:buSzPct val="125000"/>
            </a:pPr>
            <a:r>
              <a:rPr lang="en-US" sz="2000" dirty="0">
                <a:solidFill>
                  <a:srgbClr val="000000"/>
                </a:solidFill>
                <a:latin typeface="Arial" charset="0"/>
                <a:ea typeface="ヒラギノ角ゴ ProN W3" charset="0"/>
                <a:cs typeface="Arial" charset="0"/>
                <a:sym typeface="Arial" charset="0"/>
              </a:rPr>
              <a:t>S</a:t>
            </a:r>
            <a:r>
              <a:rPr lang="en-US" sz="2000" dirty="0" smtClean="0">
                <a:solidFill>
                  <a:srgbClr val="000000"/>
                </a:solidFill>
                <a:latin typeface="Arial" charset="0"/>
                <a:ea typeface="ヒラギノ角ゴ ProN W3" charset="0"/>
                <a:cs typeface="Arial" charset="0"/>
                <a:sym typeface="Arial" charset="0"/>
              </a:rPr>
              <a:t>tart </a:t>
            </a:r>
            <a:r>
              <a:rPr lang="en-US" sz="2000" dirty="0">
                <a:solidFill>
                  <a:srgbClr val="000000"/>
                </a:solidFill>
                <a:latin typeface="Arial" charset="0"/>
                <a:ea typeface="ヒラギノ角ゴ ProN W3" charset="0"/>
                <a:cs typeface="Arial" charset="0"/>
                <a:sym typeface="Arial" charset="0"/>
              </a:rPr>
              <a:t>with gist comprehension</a:t>
            </a:r>
            <a:endParaRPr lang="en-US" sz="2000" dirty="0">
              <a:solidFill>
                <a:srgbClr val="000000"/>
              </a:solidFill>
              <a:latin typeface="Arial" charset="0"/>
              <a:ea typeface="ヒラギノ角ゴ ProN W3" charset="0"/>
              <a:cs typeface="ヒラギノ角ゴ ProN W3" charset="0"/>
              <a:sym typeface="Arial" charset="0"/>
            </a:endParaRPr>
          </a:p>
          <a:p>
            <a:pPr>
              <a:buSzPct val="125000"/>
            </a:pPr>
            <a:r>
              <a:rPr lang="en-US" sz="2000" dirty="0">
                <a:solidFill>
                  <a:srgbClr val="000000"/>
                </a:solidFill>
                <a:latin typeface="Arial" charset="0"/>
                <a:ea typeface="ヒラギノ角ゴ ProN W3" charset="0"/>
                <a:cs typeface="Arial" charset="0"/>
                <a:sym typeface="Arial" charset="0"/>
              </a:rPr>
              <a:t>D</a:t>
            </a:r>
            <a:r>
              <a:rPr lang="en-US" sz="2000" dirty="0" smtClean="0">
                <a:solidFill>
                  <a:srgbClr val="000000"/>
                </a:solidFill>
                <a:latin typeface="Arial" charset="0"/>
                <a:ea typeface="ヒラギノ角ゴ ProN W3" charset="0"/>
                <a:cs typeface="Arial" charset="0"/>
                <a:sym typeface="Arial" charset="0"/>
              </a:rPr>
              <a:t>on</a:t>
            </a:r>
            <a:r>
              <a:rPr lang="ja-JP" altLang="en-US" sz="2000" dirty="0" smtClean="0">
                <a:solidFill>
                  <a:srgbClr val="000000"/>
                </a:solidFill>
                <a:latin typeface="Arial" charset="0"/>
                <a:ea typeface="ヒラギノ角ゴ ProN W3" charset="0"/>
                <a:cs typeface="Arial" charset="0"/>
                <a:sym typeface="Arial" charset="0"/>
              </a:rPr>
              <a:t>’</a:t>
            </a:r>
            <a:r>
              <a:rPr lang="en-US" altLang="ja-JP" sz="2000" dirty="0" smtClean="0">
                <a:solidFill>
                  <a:srgbClr val="000000"/>
                </a:solidFill>
                <a:latin typeface="Arial" charset="0"/>
                <a:ea typeface="ヒラギノ角ゴ ProN W3" charset="0"/>
                <a:cs typeface="Arial" charset="0"/>
                <a:sym typeface="Arial" charset="0"/>
              </a:rPr>
              <a:t>t </a:t>
            </a:r>
            <a:r>
              <a:rPr lang="en-US" altLang="ja-JP" sz="2000" dirty="0">
                <a:solidFill>
                  <a:srgbClr val="000000"/>
                </a:solidFill>
                <a:latin typeface="Arial" charset="0"/>
                <a:ea typeface="ヒラギノ角ゴ ProN W3" charset="0"/>
                <a:cs typeface="Arial" charset="0"/>
                <a:sym typeface="Arial" charset="0"/>
              </a:rPr>
              <a:t>panic</a:t>
            </a:r>
            <a:endParaRPr lang="en-US" altLang="ja-JP" sz="2000" dirty="0">
              <a:solidFill>
                <a:srgbClr val="000000"/>
              </a:solidFill>
              <a:latin typeface="Arial" charset="0"/>
              <a:ea typeface="ヒラギノ角ゴ ProN W3" charset="0"/>
              <a:cs typeface="ヒラギノ角ゴ ProN W3" charset="0"/>
              <a:sym typeface="Arial" charset="0"/>
            </a:endParaRPr>
          </a:p>
          <a:p>
            <a:pPr>
              <a:buSzPct val="125000"/>
            </a:pPr>
            <a:r>
              <a:rPr lang="en-US" sz="2000" dirty="0">
                <a:solidFill>
                  <a:srgbClr val="000000"/>
                </a:solidFill>
                <a:latin typeface="Arial" charset="0"/>
                <a:ea typeface="ヒラギノ角ゴ ProN W3" charset="0"/>
                <a:cs typeface="Arial" charset="0"/>
                <a:sym typeface="Arial" charset="0"/>
              </a:rPr>
              <a:t>U</a:t>
            </a:r>
            <a:r>
              <a:rPr lang="en-US" sz="2000" dirty="0" smtClean="0">
                <a:solidFill>
                  <a:srgbClr val="000000"/>
                </a:solidFill>
                <a:latin typeface="Arial" charset="0"/>
                <a:ea typeface="ヒラギノ角ゴ ProN W3" charset="0"/>
                <a:cs typeface="Arial" charset="0"/>
                <a:sym typeface="Arial" charset="0"/>
              </a:rPr>
              <a:t>se </a:t>
            </a:r>
            <a:r>
              <a:rPr lang="en-US" sz="2000" dirty="0">
                <a:solidFill>
                  <a:srgbClr val="000000"/>
                </a:solidFill>
                <a:latin typeface="Arial" charset="0"/>
                <a:ea typeface="ヒラギノ角ゴ ProN W3" charset="0"/>
                <a:cs typeface="Arial" charset="0"/>
                <a:sym typeface="Arial" charset="0"/>
              </a:rPr>
              <a:t>other clues e.g. visual clues / known language / context / titles</a:t>
            </a:r>
            <a:endParaRPr lang="en-US" sz="2000" dirty="0">
              <a:solidFill>
                <a:srgbClr val="000000"/>
              </a:solidFill>
              <a:latin typeface="Arial" charset="0"/>
              <a:ea typeface="ヒラギノ角ゴ ProN W3" charset="0"/>
              <a:cs typeface="ヒラギノ角ゴ ProN W3" charset="0"/>
              <a:sym typeface="Arial" charset="0"/>
            </a:endParaRPr>
          </a:p>
          <a:p>
            <a:pPr>
              <a:buSzPct val="125000"/>
            </a:pPr>
            <a:r>
              <a:rPr lang="en-US" sz="2000" dirty="0">
                <a:solidFill>
                  <a:srgbClr val="000000"/>
                </a:solidFill>
                <a:latin typeface="Arial" charset="0"/>
                <a:ea typeface="ヒラギノ角ゴ ProN W3" charset="0"/>
                <a:cs typeface="Arial" charset="0"/>
                <a:sym typeface="Arial" charset="0"/>
              </a:rPr>
              <a:t>A</a:t>
            </a:r>
            <a:r>
              <a:rPr lang="en-US" sz="2000" dirty="0" smtClean="0">
                <a:solidFill>
                  <a:srgbClr val="000000"/>
                </a:solidFill>
                <a:latin typeface="Arial" charset="0"/>
                <a:ea typeface="ヒラギノ角ゴ ProN W3" charset="0"/>
                <a:cs typeface="Arial" charset="0"/>
                <a:sym typeface="Arial" charset="0"/>
              </a:rPr>
              <a:t>nticipate </a:t>
            </a:r>
            <a:r>
              <a:rPr lang="en-US" sz="2000" dirty="0">
                <a:solidFill>
                  <a:srgbClr val="000000"/>
                </a:solidFill>
                <a:latin typeface="Arial" charset="0"/>
                <a:ea typeface="ヒラギノ角ゴ ProN W3" charset="0"/>
                <a:cs typeface="Arial" charset="0"/>
                <a:sym typeface="Arial" charset="0"/>
              </a:rPr>
              <a:t>/ predict the type of thing which they will hear</a:t>
            </a:r>
            <a:endParaRPr lang="en-US" sz="2000" dirty="0">
              <a:solidFill>
                <a:srgbClr val="000000"/>
              </a:solidFill>
              <a:latin typeface="Arial" charset="0"/>
              <a:ea typeface="ヒラギノ角ゴ ProN W3" charset="0"/>
              <a:cs typeface="ヒラギノ角ゴ ProN W3" charset="0"/>
              <a:sym typeface="Arial" charset="0"/>
            </a:endParaRPr>
          </a:p>
          <a:p>
            <a:pPr>
              <a:buSzPct val="125000"/>
            </a:pPr>
            <a:r>
              <a:rPr lang="en-US" sz="2000" dirty="0">
                <a:solidFill>
                  <a:srgbClr val="000000"/>
                </a:solidFill>
                <a:latin typeface="Arial" charset="0"/>
                <a:ea typeface="ヒラギノ角ゴ ProN W3" charset="0"/>
                <a:cs typeface="Arial" charset="0"/>
                <a:sym typeface="Arial" charset="0"/>
              </a:rPr>
              <a:t>U</a:t>
            </a:r>
            <a:r>
              <a:rPr lang="en-US" sz="2000" dirty="0" smtClean="0">
                <a:solidFill>
                  <a:srgbClr val="000000"/>
                </a:solidFill>
                <a:latin typeface="Arial" charset="0"/>
                <a:ea typeface="ヒラギノ角ゴ ProN W3" charset="0"/>
                <a:cs typeface="Arial" charset="0"/>
                <a:sym typeface="Arial" charset="0"/>
              </a:rPr>
              <a:t>se </a:t>
            </a:r>
            <a:r>
              <a:rPr lang="en-US" sz="2000" dirty="0">
                <a:solidFill>
                  <a:srgbClr val="000000"/>
                </a:solidFill>
                <a:latin typeface="Arial" charset="0"/>
                <a:ea typeface="ヒラギノ角ゴ ProN W3" charset="0"/>
                <a:cs typeface="Arial" charset="0"/>
                <a:sym typeface="Arial" charset="0"/>
              </a:rPr>
              <a:t>the Phone-Grapheme Connection (PGC) to help decode new language</a:t>
            </a:r>
            <a:endParaRPr lang="en-US" sz="2000" dirty="0">
              <a:solidFill>
                <a:srgbClr val="000000"/>
              </a:solidFill>
              <a:latin typeface="Arial" charset="0"/>
              <a:ea typeface="ヒラギノ角ゴ ProN W3" charset="0"/>
              <a:cs typeface="ヒラギノ角ゴ ProN W3" charset="0"/>
              <a:sym typeface="Arial" charset="0"/>
            </a:endParaRPr>
          </a:p>
          <a:p>
            <a:pPr>
              <a:buSzPct val="125000"/>
            </a:pPr>
            <a:r>
              <a:rPr lang="en-US" sz="2000" dirty="0">
                <a:solidFill>
                  <a:srgbClr val="000000"/>
                </a:solidFill>
                <a:latin typeface="Arial" charset="0"/>
                <a:ea typeface="ヒラギノ角ゴ ProN W3" charset="0"/>
                <a:cs typeface="Arial" charset="0"/>
                <a:sym typeface="Arial" charset="0"/>
              </a:rPr>
              <a:t>K</a:t>
            </a:r>
            <a:r>
              <a:rPr lang="en-US" sz="2000" dirty="0" smtClean="0">
                <a:solidFill>
                  <a:srgbClr val="000000"/>
                </a:solidFill>
                <a:latin typeface="Arial" charset="0"/>
                <a:ea typeface="ヒラギノ角ゴ ProN W3" charset="0"/>
                <a:cs typeface="Arial" charset="0"/>
                <a:sym typeface="Arial" charset="0"/>
              </a:rPr>
              <a:t>now </a:t>
            </a:r>
            <a:r>
              <a:rPr lang="en-US" sz="2000" dirty="0">
                <a:solidFill>
                  <a:srgbClr val="000000"/>
                </a:solidFill>
                <a:latin typeface="Arial" charset="0"/>
                <a:ea typeface="ヒラギノ角ゴ ProN W3" charset="0"/>
                <a:cs typeface="Arial" charset="0"/>
                <a:sym typeface="Arial" charset="0"/>
              </a:rPr>
              <a:t>the purpose of the listening (e.g. for </a:t>
            </a:r>
            <a:r>
              <a:rPr lang="en-US" sz="2000" dirty="0" smtClean="0">
                <a:solidFill>
                  <a:srgbClr val="000000"/>
                </a:solidFill>
                <a:latin typeface="Arial" charset="0"/>
                <a:ea typeface="ヒラギノ角ゴ ProN W3" charset="0"/>
                <a:cs typeface="Arial" charset="0"/>
                <a:sym typeface="Arial" charset="0"/>
              </a:rPr>
              <a:t>detail/ enjoyment/ inference/ gist/ </a:t>
            </a:r>
            <a:r>
              <a:rPr lang="en-US" sz="2000" dirty="0">
                <a:solidFill>
                  <a:srgbClr val="000000"/>
                </a:solidFill>
                <a:latin typeface="Arial" charset="0"/>
                <a:ea typeface="ヒラギノ角ゴ ProN W3" charset="0"/>
                <a:cs typeface="Arial" charset="0"/>
                <a:sym typeface="Arial" charset="0"/>
              </a:rPr>
              <a:t>to generate a similar piece of </a:t>
            </a:r>
            <a:r>
              <a:rPr lang="en-US" sz="2000" dirty="0" smtClean="0">
                <a:solidFill>
                  <a:srgbClr val="000000"/>
                </a:solidFill>
                <a:latin typeface="Arial" charset="0"/>
                <a:ea typeface="ヒラギノ角ゴ ProN W3" charset="0"/>
                <a:cs typeface="Arial" charset="0"/>
                <a:sym typeface="Arial" charset="0"/>
              </a:rPr>
              <a:t>language / </a:t>
            </a:r>
            <a:r>
              <a:rPr lang="en-US" sz="2000" dirty="0">
                <a:solidFill>
                  <a:srgbClr val="000000"/>
                </a:solidFill>
                <a:latin typeface="Arial" charset="0"/>
                <a:ea typeface="ヒラギノ角ゴ ProN W3" charset="0"/>
                <a:cs typeface="Arial" charset="0"/>
                <a:sym typeface="Arial" charset="0"/>
              </a:rPr>
              <a:t>look for </a:t>
            </a:r>
            <a:r>
              <a:rPr lang="en-US" sz="2000" dirty="0" smtClean="0">
                <a:solidFill>
                  <a:srgbClr val="000000"/>
                </a:solidFill>
                <a:latin typeface="Arial" charset="0"/>
                <a:ea typeface="ヒラギノ角ゴ ProN W3" charset="0"/>
                <a:cs typeface="Arial" charset="0"/>
                <a:sym typeface="Arial" charset="0"/>
              </a:rPr>
              <a:t>bias / </a:t>
            </a:r>
            <a:r>
              <a:rPr lang="en-US" sz="2000" dirty="0">
                <a:solidFill>
                  <a:srgbClr val="000000"/>
                </a:solidFill>
                <a:latin typeface="Arial" charset="0"/>
                <a:ea typeface="ヒラギノ角ゴ ProN W3" charset="0"/>
                <a:cs typeface="Arial" charset="0"/>
                <a:sym typeface="Arial" charset="0"/>
              </a:rPr>
              <a:t>find an opinion etc.)</a:t>
            </a:r>
            <a:endParaRPr lang="en-US" sz="2000" dirty="0">
              <a:solidFill>
                <a:srgbClr val="000000"/>
              </a:solidFill>
              <a:latin typeface="Arial" charset="0"/>
              <a:ea typeface="ヒラギノ角ゴ ProN W3" charset="0"/>
              <a:cs typeface="ヒラギノ角ゴ ProN W3" charset="0"/>
              <a:sym typeface="Arial" charset="0"/>
            </a:endParaRPr>
          </a:p>
          <a:p>
            <a:pPr>
              <a:buSzPct val="125000"/>
            </a:pPr>
            <a:r>
              <a:rPr lang="en-US" sz="2000" dirty="0">
                <a:solidFill>
                  <a:srgbClr val="000000"/>
                </a:solidFill>
                <a:latin typeface="Arial" charset="0"/>
                <a:ea typeface="ヒラギノ角ゴ ProN W3" charset="0"/>
                <a:cs typeface="Arial" charset="0"/>
                <a:sym typeface="Arial" charset="0"/>
              </a:rPr>
              <a:t>What else?</a:t>
            </a:r>
            <a:endParaRPr lang="en-US" sz="2000"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5487296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412</TotalTime>
  <Words>902</Words>
  <Application>Microsoft Office PowerPoint</Application>
  <PresentationFormat>A4 Paper (210x297 mm)</PresentationFormat>
  <Paragraphs>107</Paragraphs>
  <Slides>17</Slides>
  <Notes>0</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Office Theme</vt:lpstr>
      <vt:lpstr>Custom Design</vt:lpstr>
      <vt:lpstr>PowerPoint Presentation</vt:lpstr>
      <vt:lpstr>PowerPoint Presentation</vt:lpstr>
      <vt:lpstr>Starter: Speed Dating</vt:lpstr>
      <vt:lpstr>Which aspects of listening could we improve?</vt:lpstr>
      <vt:lpstr>PowerPoint Presentation</vt:lpstr>
      <vt:lpstr>Listening Module 1  Objectives</vt:lpstr>
      <vt:lpstr>Pre-course task follow-up</vt:lpstr>
      <vt:lpstr>Listening resources</vt:lpstr>
      <vt:lpstr>Developing listening skills</vt:lpstr>
      <vt:lpstr>En ville</vt:lpstr>
      <vt:lpstr>Prononciation</vt:lpstr>
      <vt:lpstr>Écoute la prononciation – 1</vt:lpstr>
      <vt:lpstr>Prononciation – 2</vt:lpstr>
      <vt:lpstr>Anticipation Bingo</vt:lpstr>
      <vt:lpstr>Variety</vt:lpstr>
      <vt:lpstr>Using song – possible activities</vt:lpstr>
      <vt:lpstr>Have you been listening...?</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WILSON</dc:creator>
  <cp:lastModifiedBy>Helen</cp:lastModifiedBy>
  <cp:revision>58</cp:revision>
  <dcterms:created xsi:type="dcterms:W3CDTF">2012-08-01T09:48:10Z</dcterms:created>
  <dcterms:modified xsi:type="dcterms:W3CDTF">2012-09-27T10:45:07Z</dcterms:modified>
</cp:coreProperties>
</file>